
<file path=[Content_Types].xml><?xml version="1.0" encoding="utf-8"?>
<Types xmlns="http://schemas.openxmlformats.org/package/2006/content-types">
  <Override PartName="/ppt/slides/slide18.xml" ContentType="application/vnd.openxmlformats-officedocument.presentationml.slide+xml"/>
  <Override PartName="/ppt/slides/slide9.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Default Extension="rels" ContentType="application/vnd.openxmlformats-package.relationships+xml"/>
  <Default Extension="jpeg" ContentType="image/jpeg"/>
  <Override PartName="/ppt/slides/slide10.xml" ContentType="application/vnd.openxmlformats-officedocument.presentationml.slide+xml"/>
  <Override PartName="/ppt/notesMasters/notesMaster1.xml" ContentType="application/vnd.openxmlformats-officedocument.presentationml.notesMaster+xml"/>
  <Override PartName="/ppt/slides/slide1.xml" ContentType="application/vnd.openxmlformats-officedocument.presentationml.slide+xml"/>
  <Override PartName="/ppt/slides/slide26.xml" ContentType="application/vnd.openxmlformats-officedocument.presentationml.slide+xml"/>
  <Override PartName="/ppt/handoutMasters/handoutMaster1.xml" ContentType="application/vnd.openxmlformats-officedocument.presentationml.handoutMaster+xml"/>
  <Override PartName="/ppt/slideLayouts/slideLayout5.xml" ContentType="application/vnd.openxmlformats-officedocument.presentationml.slideLayout+xml"/>
  <Override PartName="/ppt/theme/theme2.xml" ContentType="application/vnd.openxmlformats-officedocument.theme+xml"/>
  <Override PartName="/ppt/slideLayouts/slideLayout1.xml" ContentType="application/vnd.openxmlformats-officedocument.presentationml.slideLayout+xml"/>
  <Override PartName="/docProps/app.xml" ContentType="application/vnd.openxmlformats-officedocument.extended-properties+xml"/>
  <Override PartName="/ppt/slides/slide22.xml" ContentType="application/vnd.openxmlformats-officedocument.presentationml.slide+xml"/>
  <Default Extension="xml" ContentType="application/xml"/>
  <Override PartName="/ppt/slides/slide19.xml" ContentType="application/vnd.openxmlformats-officedocument.presentationml.slide+xml"/>
  <Override PartName="/ppt/tableStyles.xml" ContentType="application/vnd.openxmlformats-officedocument.presentationml.tableStyles+xml"/>
  <Override PartName="/ppt/slides/slide15.xml" ContentType="application/vnd.openxmlformats-officedocument.presentationml.slide+xml"/>
  <Override PartName="/ppt/slides/slide6.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Default Extension="png" ContentType="image/png"/>
  <Override PartName="/ppt/slideLayouts/slideLayout2.xml" ContentType="application/vnd.openxmlformats-officedocument.presentationml.slideLayout+xml"/>
  <Override PartName="/ppt/theme/theme3.xml" ContentType="application/vnd.openxmlformats-officedocument.theme+xml"/>
  <Override PartName="/ppt/slides/slide23.xml" ContentType="application/vnd.openxmlformats-officedocument.presentationml.slide+xml"/>
  <Override PartName="/ppt/slides/slide16.xml" ContentType="application/vnd.openxmlformats-officedocument.presentationml.slide+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Layouts/slideLayout3.xml" ContentType="application/vnd.openxmlformats-officedocument.presentationml.slideLayout+xml"/>
  <Override PartName="/ppt/slides/slide24.xml" ContentType="application/vnd.openxmlformats-officedocument.presentationml.slide+xml"/>
  <Override PartName="/ppt/slides/slide20.xml" ContentType="application/vnd.openxmlformats-officedocument.presentationml.slide+xml"/>
  <Override PartName="/ppt/slides/slide1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slideLayouts/slideLayout4.xml" ContentType="application/vnd.openxmlformats-officedocument.presentationml.slideLayout+xml"/>
  <Override PartName="/ppt/slides/slide25.xml" ContentType="application/vnd.openxmlformats-officedocument.presentationml.slide+xml"/>
  <Override PartName="/ppt/slideMasters/slideMaster1.xml" ContentType="application/vnd.openxmlformats-officedocument.presentationml.slideMaster+xml"/>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notesMasterIdLst>
    <p:notesMasterId r:id="rId28"/>
  </p:notesMasterIdLst>
  <p:handoutMasterIdLst>
    <p:handoutMasterId r:id="rId29"/>
  </p:handoutMasterIdLst>
  <p:sldIdLst>
    <p:sldId id="256" r:id="rId2"/>
    <p:sldId id="366" r:id="rId3"/>
    <p:sldId id="403" r:id="rId4"/>
    <p:sldId id="400" r:id="rId5"/>
    <p:sldId id="381" r:id="rId6"/>
    <p:sldId id="383" r:id="rId7"/>
    <p:sldId id="385" r:id="rId8"/>
    <p:sldId id="394" r:id="rId9"/>
    <p:sldId id="392" r:id="rId10"/>
    <p:sldId id="395" r:id="rId11"/>
    <p:sldId id="387" r:id="rId12"/>
    <p:sldId id="390" r:id="rId13"/>
    <p:sldId id="391" r:id="rId14"/>
    <p:sldId id="344" r:id="rId15"/>
    <p:sldId id="398" r:id="rId16"/>
    <p:sldId id="367" r:id="rId17"/>
    <p:sldId id="363" r:id="rId18"/>
    <p:sldId id="401" r:id="rId19"/>
    <p:sldId id="402" r:id="rId20"/>
    <p:sldId id="380" r:id="rId21"/>
    <p:sldId id="399" r:id="rId22"/>
    <p:sldId id="365" r:id="rId23"/>
    <p:sldId id="368" r:id="rId24"/>
    <p:sldId id="369" r:id="rId25"/>
    <p:sldId id="370" r:id="rId26"/>
    <p:sldId id="396" r:id="rId2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prnPr/>
  <p:clrMru>
    <a:srgbClr val="FFFF00"/>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24573" autoAdjust="0"/>
    <p:restoredTop sz="99807" autoAdjust="0"/>
  </p:normalViewPr>
  <p:slideViewPr>
    <p:cSldViewPr snapToGrid="0" snapToObjects="1">
      <p:cViewPr>
        <p:scale>
          <a:sx n="100" d="100"/>
          <a:sy n="100" d="100"/>
        </p:scale>
        <p:origin x="-104" y="-56"/>
      </p:cViewPr>
      <p:guideLst>
        <p:guide orient="horz" pos="2160"/>
        <p:guide pos="2880"/>
      </p:guideLst>
    </p:cSldViewPr>
  </p:slideViewPr>
  <p:notesTextViewPr>
    <p:cViewPr>
      <p:scale>
        <a:sx n="100" d="100"/>
        <a:sy n="100" d="100"/>
      </p:scale>
      <p:origin x="0" y="0"/>
    </p:cViewPr>
  </p:notesTextViewPr>
  <p:sorterViewPr>
    <p:cViewPr>
      <p:scale>
        <a:sx n="150" d="100"/>
        <a:sy n="150" d="100"/>
      </p:scale>
      <p:origin x="0" y="0"/>
    </p:cViewPr>
  </p:sorterViewPr>
  <p:gridSpacing cx="78028800" cy="780288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notesMaster" Target="notesMasters/notesMaster1.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printerSettings" Target="printerSettings/printerSettings1.bin"/><Relationship Id="rId31" Type="http://schemas.openxmlformats.org/officeDocument/2006/relationships/presProps" Target="presProps.xml"/><Relationship Id="rId32" Type="http://schemas.openxmlformats.org/officeDocument/2006/relationships/viewProps" Target="viewProps.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heme" Target="theme/theme1.xml"/><Relationship Id="rId3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1FEE6D6-0482-3449-A8E7-91CBAB136A4C}" type="datetimeFigureOut">
              <a:rPr lang="en-US" smtClean="0"/>
              <a:pPr/>
              <a:t>6/9/12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87215C0-841A-B04C-B898-D60C7C3DC46C}" type="slidenum">
              <a:rPr lang="en-US" smtClean="0"/>
              <a:pPr/>
              <a:t>‹#›</a:t>
            </a:fld>
            <a:endParaRPr 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FCC4203-CA52-1C49-983E-6D31FDFA179D}" type="datetimeFigureOut">
              <a:rPr lang="en-US" smtClean="0"/>
              <a:pPr/>
              <a:t>6/9/12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0B722EF-63B3-B046-8004-CDA6D8914007}" type="slidenum">
              <a:rPr lang="en-US" smtClean="0"/>
              <a:pPr/>
              <a:t>‹#›</a:t>
            </a:fld>
            <a:endParaRPr lang="en-US"/>
          </a:p>
        </p:txBody>
      </p:sp>
    </p:spTree>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D1CEF9C-C8D6-4C43-A70B-65C8A46A0078}" type="datetime1">
              <a:rPr lang="en-US" smtClean="0"/>
              <a:pPr/>
              <a:t>6/9/12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BAAA7D-A8E3-7841-9432-C55C17CB5E8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38078D7-E8AB-1E4C-88FA-B98AFE8A180F}" type="datetime1">
              <a:rPr lang="en-US" smtClean="0"/>
              <a:pPr/>
              <a:t>6/9/12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BAAA7D-A8E3-7841-9432-C55C17CB5E8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395315B-B2F7-1444-8D70-9B5B851B93E7}" type="datetime1">
              <a:rPr lang="en-US" smtClean="0"/>
              <a:pPr/>
              <a:t>6/9/12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BAAA7D-A8E3-7841-9432-C55C17CB5E8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3B64F91-B0B2-714E-BABB-2EC5ECDB06B1}" type="datetime1">
              <a:rPr lang="en-US" smtClean="0"/>
              <a:pPr/>
              <a:t>6/9/12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BAAA7D-A8E3-7841-9432-C55C17CB5E8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F85050B-3711-5345-9A25-6CC021A36D0A}" type="datetime1">
              <a:rPr lang="en-US" smtClean="0"/>
              <a:pPr/>
              <a:t>6/9/12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BAAA7D-A8E3-7841-9432-C55C17CB5E8D}"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85453EA-8792-2749-8CA2-18E6ABA510A9}" type="datetime1">
              <a:rPr lang="en-US" smtClean="0"/>
              <a:pPr/>
              <a:t>6/9/12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BAAA7D-A8E3-7841-9432-C55C17CB5E8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9067AB6-553E-CB4B-8424-26BB185A74B1}" type="datetime1">
              <a:rPr lang="en-US" smtClean="0"/>
              <a:pPr/>
              <a:t>6/9/12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0BAAA7D-A8E3-7841-9432-C55C17CB5E8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DEE3441-4766-5442-9A8E-94E9D0E7CD65}" type="datetime1">
              <a:rPr lang="en-US" smtClean="0"/>
              <a:pPr/>
              <a:t>6/9/12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0BAAA7D-A8E3-7841-9432-C55C17CB5E8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7D87A1B-808D-9C4F-8D7F-13297FC0F3C4}" type="datetime1">
              <a:rPr lang="en-US" smtClean="0"/>
              <a:pPr/>
              <a:t>6/9/12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0BAAA7D-A8E3-7841-9432-C55C17CB5E8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A3FE0ED-0977-8943-9FAE-5253F0DC3317}" type="datetime1">
              <a:rPr lang="en-US" smtClean="0"/>
              <a:pPr/>
              <a:t>6/9/12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BAAA7D-A8E3-7841-9432-C55C17CB5E8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70FF64C-8B2D-9145-B5C9-2760EE55083D}" type="datetime1">
              <a:rPr lang="en-US" smtClean="0"/>
              <a:pPr/>
              <a:t>6/9/12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BAAA7D-A8E3-7841-9432-C55C17CB5E8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2D525C2-8D77-554F-90DA-00CA541B8E08}" type="datetime1">
              <a:rPr lang="en-US" smtClean="0"/>
              <a:pPr/>
              <a:t>6/9/12</a:t>
            </a:fld>
            <a:endParaRPr lang="en-US"/>
          </a:p>
        </p:txBody>
      </p:sp>
      <p:sp>
        <p:nvSpPr>
          <p:cNvPr id="5" name="Footer Placeholder 4"/>
          <p:cNvSpPr>
            <a:spLocks noGrp="1"/>
          </p:cNvSpPr>
          <p:nvPr>
            <p:ph type="ftr" sz="quarter" idx="3"/>
          </p:nvPr>
        </p:nvSpPr>
        <p:spPr>
          <a:xfrm>
            <a:off x="3124200" y="65468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0BAAA7D-A8E3-7841-9432-C55C17CB5E8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4" Type="http://schemas.openxmlformats.org/officeDocument/2006/relationships/image" Target="../media/image13.png"/><Relationship Id="rId1" Type="http://schemas.openxmlformats.org/officeDocument/2006/relationships/slideLayout" Target="../slideLayouts/slideLayout6.xml"/><Relationship Id="rId2" Type="http://schemas.openxmlformats.org/officeDocument/2006/relationships/image" Target="../media/image1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4.png"/><Relationship Id="rId3"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4" Type="http://schemas.openxmlformats.org/officeDocument/2006/relationships/image" Target="../media/image18.png"/><Relationship Id="rId5" Type="http://schemas.openxmlformats.org/officeDocument/2006/relationships/image" Target="../media/image19.png"/><Relationship Id="rId6" Type="http://schemas.openxmlformats.org/officeDocument/2006/relationships/image" Target="../media/image20.png"/><Relationship Id="rId7" Type="http://schemas.openxmlformats.org/officeDocument/2006/relationships/image" Target="../media/image21.png"/><Relationship Id="rId8" Type="http://schemas.openxmlformats.org/officeDocument/2006/relationships/image" Target="../media/image22.png"/><Relationship Id="rId9" Type="http://schemas.openxmlformats.org/officeDocument/2006/relationships/image" Target="../media/image23.png"/><Relationship Id="rId1" Type="http://schemas.openxmlformats.org/officeDocument/2006/relationships/slideLayout" Target="../slideLayouts/slideLayout6.xml"/><Relationship Id="rId2" Type="http://schemas.openxmlformats.org/officeDocument/2006/relationships/image" Target="../media/image1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4.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5.png"/><Relationship Id="rId3" Type="http://schemas.openxmlformats.org/officeDocument/2006/relationships/image" Target="../media/image2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9.png"/><Relationship Id="rId4" Type="http://schemas.openxmlformats.org/officeDocument/2006/relationships/image" Target="../media/image20.png"/><Relationship Id="rId5" Type="http://schemas.openxmlformats.org/officeDocument/2006/relationships/image" Target="../media/image21.png"/><Relationship Id="rId6" Type="http://schemas.openxmlformats.org/officeDocument/2006/relationships/image" Target="../media/image22.png"/><Relationship Id="rId7" Type="http://schemas.openxmlformats.org/officeDocument/2006/relationships/image" Target="../media/image23.png"/><Relationship Id="rId8"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image" Target="../media/image18.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png"/><Relationship Id="rId3"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5.png"/><Relationship Id="rId3"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png"/><Relationship Id="rId5" Type="http://schemas.openxmlformats.org/officeDocument/2006/relationships/image" Target="../media/image10.png"/><Relationship Id="rId1" Type="http://schemas.openxmlformats.org/officeDocument/2006/relationships/slideLayout" Target="../slideLayouts/slideLayout6.xml"/><Relationship Id="rId2"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04800" y="3251200"/>
            <a:ext cx="8610600" cy="3143250"/>
          </a:xfrm>
        </p:spPr>
        <p:txBody>
          <a:bodyPr>
            <a:normAutofit lnSpcReduction="10000"/>
          </a:bodyPr>
          <a:lstStyle/>
          <a:p>
            <a:r>
              <a:rPr lang="en-US" dirty="0" smtClean="0"/>
              <a:t>US Market Launch</a:t>
            </a:r>
          </a:p>
          <a:p>
            <a:r>
              <a:rPr lang="en-US" dirty="0" err="1" smtClean="0"/>
              <a:t>CrowdSourcing</a:t>
            </a:r>
            <a:r>
              <a:rPr lang="en-US" dirty="0" smtClean="0"/>
              <a:t> Print Ad Design Briefing Document</a:t>
            </a:r>
          </a:p>
          <a:p>
            <a:r>
              <a:rPr lang="en-US" sz="1081" dirty="0" smtClean="0"/>
              <a:t> </a:t>
            </a:r>
            <a:r>
              <a:rPr lang="en-US" dirty="0" smtClean="0"/>
              <a:t> </a:t>
            </a:r>
          </a:p>
          <a:p>
            <a:r>
              <a:rPr lang="en-US" dirty="0" smtClean="0"/>
              <a:t>Campaign Description - Market - Use Cases – Audience Personas - Value Propositions – Differentiators</a:t>
            </a:r>
          </a:p>
          <a:p>
            <a:endParaRPr lang="en-US" dirty="0" smtClean="0"/>
          </a:p>
        </p:txBody>
      </p:sp>
      <p:pic>
        <p:nvPicPr>
          <p:cNvPr id="4" name="Picture 3"/>
          <p:cNvPicPr>
            <a:picLocks noChangeAspect="1"/>
          </p:cNvPicPr>
          <p:nvPr/>
        </p:nvPicPr>
        <p:blipFill>
          <a:blip r:embed="rId2"/>
          <a:stretch>
            <a:fillRect/>
          </a:stretch>
        </p:blipFill>
        <p:spPr>
          <a:xfrm>
            <a:off x="2736850" y="1752600"/>
            <a:ext cx="3670300" cy="81280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162"/>
            <a:ext cx="8229600" cy="715962"/>
          </a:xfrm>
        </p:spPr>
        <p:txBody>
          <a:bodyPr>
            <a:normAutofit fontScale="90000"/>
          </a:bodyPr>
          <a:lstStyle/>
          <a:p>
            <a:r>
              <a:rPr lang="en-US" dirty="0" smtClean="0"/>
              <a:t>Market Use Cases - Today</a:t>
            </a:r>
            <a:endParaRPr lang="en-US" dirty="0"/>
          </a:p>
        </p:txBody>
      </p:sp>
      <p:graphicFrame>
        <p:nvGraphicFramePr>
          <p:cNvPr id="28" name="Content Placeholder 3"/>
          <p:cNvGraphicFramePr>
            <a:graphicFrameLocks/>
          </p:cNvGraphicFramePr>
          <p:nvPr/>
        </p:nvGraphicFramePr>
        <p:xfrm>
          <a:off x="457200" y="774700"/>
          <a:ext cx="8153400" cy="4989600"/>
        </p:xfrm>
        <a:graphic>
          <a:graphicData uri="http://schemas.openxmlformats.org/drawingml/2006/table">
            <a:tbl>
              <a:tblPr firstRow="1" bandRow="1">
                <a:tableStyleId>{5C22544A-7EE6-4342-B048-85BDC9FD1C3A}</a:tableStyleId>
              </a:tblPr>
              <a:tblGrid>
                <a:gridCol w="2335962"/>
                <a:gridCol w="2908719"/>
                <a:gridCol w="2908719"/>
              </a:tblGrid>
              <a:tr h="509041">
                <a:tc gridSpan="3">
                  <a:txBody>
                    <a:bodyPr/>
                    <a:lstStyle/>
                    <a:p>
                      <a:pPr marL="2743200" indent="-2743200" algn="ctr">
                        <a:tabLst>
                          <a:tab pos="2743200" algn="l"/>
                        </a:tabLst>
                      </a:pPr>
                      <a:r>
                        <a:rPr lang="en-US" sz="2000" dirty="0" smtClean="0"/>
                        <a:t>2012 PRIMARY</a:t>
                      </a:r>
                      <a:r>
                        <a:rPr lang="en-US" sz="2000" baseline="0" dirty="0" smtClean="0"/>
                        <a:t> </a:t>
                      </a:r>
                      <a:r>
                        <a:rPr lang="en-US" sz="2000" dirty="0" smtClean="0"/>
                        <a:t>US MARKET CUSTOMER</a:t>
                      </a:r>
                      <a:r>
                        <a:rPr lang="en-US" sz="2000" baseline="0" dirty="0" smtClean="0"/>
                        <a:t> USE CASES </a:t>
                      </a:r>
                      <a:endParaRPr lang="en-US" sz="2000" dirty="0"/>
                    </a:p>
                  </a:txBody>
                  <a:tcPr anchor="ctr" anchorCtr="1"/>
                </a:tc>
                <a:tc hMerge="1">
                  <a:txBody>
                    <a:bodyPr/>
                    <a:lstStyle/>
                    <a:p>
                      <a:pPr algn="ctr"/>
                      <a:endParaRPr lang="en-US" dirty="0"/>
                    </a:p>
                  </a:txBody>
                  <a:tcPr/>
                </a:tc>
                <a:tc hMerge="1">
                  <a:txBody>
                    <a:bodyPr/>
                    <a:lstStyle/>
                    <a:p>
                      <a:pPr marL="2743200" indent="-2743200" algn="ctr">
                        <a:tabLst>
                          <a:tab pos="2743200" algn="l"/>
                        </a:tabLst>
                      </a:pPr>
                      <a:endParaRPr lang="en-US" sz="2000" dirty="0"/>
                    </a:p>
                  </a:txBody>
                  <a:tcPr anchor="ctr" anchorCtr="1"/>
                </a:tc>
              </a:tr>
              <a:tr h="345246">
                <a:tc>
                  <a:txBody>
                    <a:bodyPr/>
                    <a:lstStyle/>
                    <a:p>
                      <a:pPr algn="ctr"/>
                      <a:r>
                        <a:rPr lang="en-US" b="1" dirty="0" smtClean="0">
                          <a:solidFill>
                            <a:schemeClr val="bg1"/>
                          </a:solidFill>
                        </a:rPr>
                        <a:t>Use Case</a:t>
                      </a:r>
                      <a:endParaRPr lang="en-US" b="1" dirty="0">
                        <a:solidFill>
                          <a:schemeClr val="bg1"/>
                        </a:solidFill>
                      </a:endParaRPr>
                    </a:p>
                  </a:txBody>
                  <a:tcPr/>
                </a:tc>
                <a:tc>
                  <a:txBody>
                    <a:bodyPr/>
                    <a:lstStyle/>
                    <a:p>
                      <a:pPr algn="ctr"/>
                      <a:r>
                        <a:rPr lang="en-US" b="1" dirty="0" smtClean="0">
                          <a:solidFill>
                            <a:srgbClr val="FFFFFF"/>
                          </a:solidFill>
                        </a:rPr>
                        <a:t>Examples</a:t>
                      </a:r>
                      <a:endParaRPr lang="en-US" b="1" dirty="0">
                        <a:solidFill>
                          <a:srgbClr val="FFFFFF"/>
                        </a:solidFill>
                      </a:endParaRPr>
                    </a:p>
                  </a:txBody>
                  <a:tcPr/>
                </a:tc>
                <a:tc>
                  <a:txBody>
                    <a:bodyPr/>
                    <a:lstStyle/>
                    <a:p>
                      <a:pPr algn="ctr"/>
                      <a:r>
                        <a:rPr lang="en-US" b="1" dirty="0" smtClean="0">
                          <a:solidFill>
                            <a:srgbClr val="FFFFFF"/>
                          </a:solidFill>
                        </a:rPr>
                        <a:t>Commentary</a:t>
                      </a:r>
                      <a:endParaRPr lang="en-US" b="1" dirty="0">
                        <a:solidFill>
                          <a:srgbClr val="FFFFFF"/>
                        </a:solidFill>
                      </a:endParaRPr>
                    </a:p>
                  </a:txBody>
                  <a:tcPr/>
                </a:tc>
              </a:tr>
              <a:tr h="604180">
                <a:tc>
                  <a:txBody>
                    <a:bodyPr/>
                    <a:lstStyle/>
                    <a:p>
                      <a:pPr algn="ctr"/>
                      <a:r>
                        <a:rPr lang="en-US" dirty="0" smtClean="0"/>
                        <a:t>Hosting of single app or group of related apps</a:t>
                      </a:r>
                      <a:endParaRPr lang="en-US" dirty="0"/>
                    </a:p>
                  </a:txBody>
                  <a:tcPr anchor="ctr" anchorCtr="1"/>
                </a:tc>
                <a:tc>
                  <a:txBody>
                    <a:bodyPr/>
                    <a:lstStyle/>
                    <a:p>
                      <a:pPr algn="l"/>
                      <a:r>
                        <a:rPr lang="en-US" baseline="0" dirty="0" smtClean="0"/>
                        <a:t>Software co. </a:t>
                      </a:r>
                      <a:r>
                        <a:rPr lang="en-US" baseline="0" dirty="0" err="1" smtClean="0"/>
                        <a:t>w</a:t>
                      </a:r>
                      <a:r>
                        <a:rPr lang="en-US" baseline="0" dirty="0" smtClean="0"/>
                        <a:t>/ </a:t>
                      </a:r>
                      <a:r>
                        <a:rPr lang="en-US" baseline="0" dirty="0" err="1" smtClean="0"/>
                        <a:t>SaaS</a:t>
                      </a:r>
                      <a:r>
                        <a:rPr lang="en-US" baseline="0" dirty="0" smtClean="0"/>
                        <a:t> offering, media co. </a:t>
                      </a:r>
                      <a:r>
                        <a:rPr lang="en-US" baseline="0" dirty="0" err="1" smtClean="0"/>
                        <a:t>w</a:t>
                      </a:r>
                      <a:r>
                        <a:rPr lang="en-US" baseline="0" dirty="0" smtClean="0"/>
                        <a:t>/ movie </a:t>
                      </a:r>
                      <a:r>
                        <a:rPr lang="en-US" baseline="0" dirty="0" err="1" smtClean="0"/>
                        <a:t>microsite</a:t>
                      </a:r>
                      <a:r>
                        <a:rPr lang="en-US" baseline="0" dirty="0" smtClean="0"/>
                        <a:t>, </a:t>
                      </a:r>
                      <a:r>
                        <a:rPr lang="en-US" baseline="0" dirty="0" err="1" smtClean="0"/>
                        <a:t>e</a:t>
                      </a:r>
                      <a:r>
                        <a:rPr lang="en-US" baseline="0" dirty="0" smtClean="0"/>
                        <a:t>-commerce co. </a:t>
                      </a:r>
                      <a:r>
                        <a:rPr lang="en-US" baseline="0" dirty="0" err="1" smtClean="0"/>
                        <a:t>w</a:t>
                      </a:r>
                      <a:r>
                        <a:rPr lang="en-US" baseline="0" dirty="0" smtClean="0"/>
                        <a:t>/ light </a:t>
                      </a:r>
                      <a:r>
                        <a:rPr lang="en-US" baseline="0" dirty="0" err="1" smtClean="0"/>
                        <a:t>wgt</a:t>
                      </a:r>
                      <a:r>
                        <a:rPr lang="en-US" baseline="0" dirty="0" smtClean="0"/>
                        <a:t> version of site for disaster, mobile app dev</a:t>
                      </a:r>
                    </a:p>
                  </a:txBody>
                  <a:tcPr anchor="ctr" anchorCtr="1"/>
                </a:tc>
                <a:tc>
                  <a:txBody>
                    <a:bodyPr/>
                    <a:lstStyle/>
                    <a:p>
                      <a:pPr algn="l"/>
                      <a:r>
                        <a:rPr lang="en-US" baseline="0" dirty="0" smtClean="0"/>
                        <a:t>Generally production applications. Some test &amp; development.</a:t>
                      </a:r>
                    </a:p>
                  </a:txBody>
                  <a:tcPr anchor="ctr" anchorCtr="1"/>
                </a:tc>
              </a:tr>
              <a:tr h="604180">
                <a:tc>
                  <a:txBody>
                    <a:bodyPr/>
                    <a:lstStyle/>
                    <a:p>
                      <a:pPr algn="ctr"/>
                      <a:r>
                        <a:rPr lang="en-US" dirty="0" smtClean="0"/>
                        <a:t>Virtual Data</a:t>
                      </a:r>
                      <a:r>
                        <a:rPr lang="en-US" baseline="0" dirty="0" smtClean="0"/>
                        <a:t> Center (VDC)</a:t>
                      </a:r>
                      <a:endParaRPr lang="en-US" dirty="0"/>
                    </a:p>
                  </a:txBody>
                  <a:tcPr anchor="ctr" anchorCtr="1"/>
                </a:tc>
                <a:tc>
                  <a:txBody>
                    <a:bodyPr/>
                    <a:lstStyle/>
                    <a:p>
                      <a:pPr algn="l"/>
                      <a:r>
                        <a:rPr lang="en-US" dirty="0" smtClean="0"/>
                        <a:t>Broad</a:t>
                      </a:r>
                      <a:r>
                        <a:rPr lang="en-US" baseline="0" dirty="0" smtClean="0"/>
                        <a:t> range of unrelated workloads</a:t>
                      </a:r>
                      <a:endParaRPr lang="en-US" dirty="0"/>
                    </a:p>
                  </a:txBody>
                  <a:tcPr anchor="ctr" anchorCtr="1"/>
                </a:tc>
                <a:tc>
                  <a:txBody>
                    <a:bodyPr/>
                    <a:lstStyle/>
                    <a:p>
                      <a:pPr algn="l"/>
                      <a:r>
                        <a:rPr lang="en-US" dirty="0" smtClean="0"/>
                        <a:t>Particularly in midmarket (SMB) </a:t>
                      </a:r>
                      <a:r>
                        <a:rPr lang="en-US" dirty="0" err="1" smtClean="0"/>
                        <a:t>IaaS</a:t>
                      </a:r>
                      <a:r>
                        <a:rPr lang="en-US" dirty="0" smtClean="0"/>
                        <a:t> is</a:t>
                      </a:r>
                      <a:r>
                        <a:rPr lang="en-US" baseline="0" dirty="0" smtClean="0"/>
                        <a:t> replacing </a:t>
                      </a:r>
                      <a:r>
                        <a:rPr lang="en-US" baseline="0" dirty="0" err="1" smtClean="0"/>
                        <a:t>tradtl</a:t>
                      </a:r>
                      <a:r>
                        <a:rPr lang="en-US" baseline="0" dirty="0" smtClean="0"/>
                        <a:t> in-house center. Increasingly used for mission critical apps</a:t>
                      </a:r>
                      <a:endParaRPr lang="en-US" dirty="0"/>
                    </a:p>
                  </a:txBody>
                  <a:tcPr anchor="ctr" anchorCtr="1"/>
                </a:tc>
              </a:tr>
              <a:tr h="863114">
                <a:tc>
                  <a:txBody>
                    <a:bodyPr/>
                    <a:lstStyle/>
                    <a:p>
                      <a:pPr algn="ctr"/>
                      <a:r>
                        <a:rPr lang="en-US" dirty="0" smtClean="0"/>
                        <a:t>Hi Performance Computing &amp; Batch Processing</a:t>
                      </a:r>
                      <a:endParaRPr lang="en-US" dirty="0"/>
                    </a:p>
                  </a:txBody>
                  <a:tcPr anchor="ctr" anchorCtr="1"/>
                </a:tc>
                <a:tc>
                  <a:txBody>
                    <a:bodyPr/>
                    <a:lstStyle/>
                    <a:p>
                      <a:pPr algn="l"/>
                      <a:r>
                        <a:rPr lang="en-US" dirty="0" smtClean="0"/>
                        <a:t>Data analytics,</a:t>
                      </a:r>
                      <a:r>
                        <a:rPr lang="en-US" baseline="0" dirty="0" smtClean="0"/>
                        <a:t> modeling &amp; simulation, video encoding, rendering</a:t>
                      </a:r>
                      <a:endParaRPr lang="en-US" dirty="0" smtClean="0"/>
                    </a:p>
                  </a:txBody>
                  <a:tcPr anchor="ctr" anchorCtr="1"/>
                </a:tc>
                <a:tc>
                  <a:txBody>
                    <a:bodyPr/>
                    <a:lstStyle/>
                    <a:p>
                      <a:pPr algn="l"/>
                      <a:r>
                        <a:rPr lang="en-US" dirty="0" smtClean="0"/>
                        <a:t>Needs</a:t>
                      </a:r>
                      <a:r>
                        <a:rPr lang="en-US" baseline="0" dirty="0" smtClean="0"/>
                        <a:t> similar to VDC </a:t>
                      </a:r>
                      <a:r>
                        <a:rPr lang="en-US" baseline="0" dirty="0" err="1" smtClean="0"/>
                        <a:t>custs</a:t>
                      </a:r>
                      <a:r>
                        <a:rPr lang="en-US" baseline="0" dirty="0" smtClean="0"/>
                        <a:t>. </a:t>
                      </a:r>
                      <a:r>
                        <a:rPr lang="en-US" baseline="0" dirty="0" err="1" smtClean="0"/>
                        <a:t>Addtly</a:t>
                      </a:r>
                      <a:r>
                        <a:rPr lang="en-US" baseline="0" dirty="0" smtClean="0"/>
                        <a:t> prioritize large amts of commodity computing at lowest price.  Little concern over </a:t>
                      </a:r>
                      <a:r>
                        <a:rPr lang="en-US" baseline="0" dirty="0" err="1" smtClean="0"/>
                        <a:t>reliabilty</a:t>
                      </a:r>
                      <a:r>
                        <a:rPr lang="en-US" baseline="0" dirty="0" smtClean="0"/>
                        <a:t>.</a:t>
                      </a:r>
                      <a:endParaRPr lang="en-US" dirty="0" smtClean="0"/>
                    </a:p>
                  </a:txBody>
                  <a:tcPr anchor="ctr" anchorCtr="1"/>
                </a:tc>
              </a:tr>
            </a:tbl>
          </a:graphicData>
        </a:graphic>
      </p:graphicFrame>
      <p:sp>
        <p:nvSpPr>
          <p:cNvPr id="29" name="Oval 28"/>
          <p:cNvSpPr/>
          <p:nvPr/>
        </p:nvSpPr>
        <p:spPr>
          <a:xfrm>
            <a:off x="5372100" y="3009900"/>
            <a:ext cx="3619500" cy="1435100"/>
          </a:xfrm>
          <a:prstGeom prst="ellipse">
            <a:avLst/>
          </a:prstGeom>
          <a:noFill/>
          <a:ln w="1905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TextBox 29"/>
          <p:cNvSpPr txBox="1"/>
          <p:nvPr/>
        </p:nvSpPr>
        <p:spPr>
          <a:xfrm>
            <a:off x="1143000" y="5867400"/>
            <a:ext cx="7200900" cy="369332"/>
          </a:xfrm>
          <a:prstGeom prst="rect">
            <a:avLst/>
          </a:prstGeom>
          <a:noFill/>
        </p:spPr>
        <p:txBody>
          <a:bodyPr wrap="square" rtlCol="0">
            <a:spAutoFit/>
          </a:bodyPr>
          <a:lstStyle/>
          <a:p>
            <a:r>
              <a:rPr lang="en-US" dirty="0" smtClean="0"/>
              <a:t>Fastest growing public cloud compute use case across Gartner customers:</a:t>
            </a:r>
          </a:p>
        </p:txBody>
      </p:sp>
      <p:sp>
        <p:nvSpPr>
          <p:cNvPr id="31" name="TextBox 30"/>
          <p:cNvSpPr txBox="1"/>
          <p:nvPr/>
        </p:nvSpPr>
        <p:spPr>
          <a:xfrm>
            <a:off x="2933700" y="6177518"/>
            <a:ext cx="2844800" cy="369332"/>
          </a:xfrm>
          <a:prstGeom prst="rect">
            <a:avLst/>
          </a:prstGeom>
          <a:noFill/>
        </p:spPr>
        <p:txBody>
          <a:bodyPr wrap="square" rtlCol="0">
            <a:spAutoFit/>
          </a:bodyPr>
          <a:lstStyle/>
          <a:p>
            <a:r>
              <a:rPr lang="en-US" dirty="0" smtClean="0"/>
              <a:t>“Data Center in The Cloud”</a:t>
            </a:r>
            <a:endParaRPr lang="en-US" dirty="0"/>
          </a:p>
        </p:txBody>
      </p:sp>
      <p:sp>
        <p:nvSpPr>
          <p:cNvPr id="32" name="Explosion 1 31"/>
          <p:cNvSpPr/>
          <p:nvPr/>
        </p:nvSpPr>
        <p:spPr>
          <a:xfrm>
            <a:off x="8420100" y="2844800"/>
            <a:ext cx="342900" cy="495300"/>
          </a:xfrm>
          <a:prstGeom prst="irregularSeal1">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Explosion 1 32"/>
          <p:cNvSpPr/>
          <p:nvPr/>
        </p:nvSpPr>
        <p:spPr>
          <a:xfrm>
            <a:off x="800100" y="5989082"/>
            <a:ext cx="342900" cy="495300"/>
          </a:xfrm>
          <a:prstGeom prst="irregularSeal1">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3338"/>
            <a:ext cx="8229600" cy="715962"/>
          </a:xfrm>
        </p:spPr>
        <p:txBody>
          <a:bodyPr>
            <a:normAutofit fontScale="90000"/>
          </a:bodyPr>
          <a:lstStyle/>
          <a:p>
            <a:r>
              <a:rPr lang="en-US" sz="3200" dirty="0" smtClean="0"/>
              <a:t>2010 US Market Summary-Gartner</a:t>
            </a:r>
            <a:br>
              <a:rPr lang="en-US" sz="3200" dirty="0" smtClean="0"/>
            </a:br>
            <a:r>
              <a:rPr lang="en-US" sz="2222" dirty="0" smtClean="0"/>
              <a:t>“A little History” – Context for fast evolving market</a:t>
            </a:r>
            <a:endParaRPr lang="en-US" sz="2222" dirty="0"/>
          </a:p>
        </p:txBody>
      </p:sp>
      <p:pic>
        <p:nvPicPr>
          <p:cNvPr id="3" name="Picture 2"/>
          <p:cNvPicPr>
            <a:picLocks noChangeAspect="1"/>
          </p:cNvPicPr>
          <p:nvPr/>
        </p:nvPicPr>
        <p:blipFill>
          <a:blip r:embed="rId2"/>
          <a:stretch>
            <a:fillRect/>
          </a:stretch>
        </p:blipFill>
        <p:spPr>
          <a:xfrm>
            <a:off x="2413000" y="1070135"/>
            <a:ext cx="4102100" cy="603569"/>
          </a:xfrm>
          <a:prstGeom prst="rect">
            <a:avLst/>
          </a:prstGeom>
        </p:spPr>
      </p:pic>
      <p:pic>
        <p:nvPicPr>
          <p:cNvPr id="5" name="Picture 4"/>
          <p:cNvPicPr>
            <a:picLocks noChangeAspect="1"/>
          </p:cNvPicPr>
          <p:nvPr/>
        </p:nvPicPr>
        <p:blipFill>
          <a:blip r:embed="rId3"/>
          <a:stretch>
            <a:fillRect/>
          </a:stretch>
        </p:blipFill>
        <p:spPr>
          <a:xfrm>
            <a:off x="1473200" y="1752674"/>
            <a:ext cx="6235700" cy="1265096"/>
          </a:xfrm>
          <a:prstGeom prst="rect">
            <a:avLst/>
          </a:prstGeom>
        </p:spPr>
      </p:pic>
      <p:pic>
        <p:nvPicPr>
          <p:cNvPr id="6" name="Picture 5"/>
          <p:cNvPicPr>
            <a:picLocks noChangeAspect="1"/>
          </p:cNvPicPr>
          <p:nvPr/>
        </p:nvPicPr>
        <p:blipFill>
          <a:blip r:embed="rId4"/>
          <a:stretch>
            <a:fillRect/>
          </a:stretch>
        </p:blipFill>
        <p:spPr>
          <a:xfrm>
            <a:off x="876300" y="3118966"/>
            <a:ext cx="7480300" cy="3494733"/>
          </a:xfrm>
          <a:prstGeom prst="rect">
            <a:avLst/>
          </a:prstGeom>
        </p:spPr>
      </p:pic>
      <p:sp>
        <p:nvSpPr>
          <p:cNvPr id="8" name="Rectangle 7"/>
          <p:cNvSpPr/>
          <p:nvPr/>
        </p:nvSpPr>
        <p:spPr>
          <a:xfrm>
            <a:off x="1511300" y="1803474"/>
            <a:ext cx="5651500" cy="228382"/>
          </a:xfrm>
          <a:prstGeom prst="rect">
            <a:avLst/>
          </a:prstGeom>
          <a:solidFill>
            <a:srgbClr val="FFFF00">
              <a:alpha val="4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1511300" y="2031856"/>
            <a:ext cx="2857500" cy="228382"/>
          </a:xfrm>
          <a:prstGeom prst="rect">
            <a:avLst/>
          </a:prstGeom>
          <a:solidFill>
            <a:srgbClr val="FFFF00">
              <a:alpha val="4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2730500" y="3480018"/>
            <a:ext cx="4978400" cy="228382"/>
          </a:xfrm>
          <a:prstGeom prst="rect">
            <a:avLst/>
          </a:prstGeom>
          <a:solidFill>
            <a:srgbClr val="FFFF00">
              <a:alpha val="4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876300" y="3708400"/>
            <a:ext cx="4737100" cy="228382"/>
          </a:xfrm>
          <a:prstGeom prst="rect">
            <a:avLst/>
          </a:prstGeom>
          <a:solidFill>
            <a:srgbClr val="FFFF00">
              <a:alpha val="4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6007100" y="3708400"/>
            <a:ext cx="1435100" cy="228382"/>
          </a:xfrm>
          <a:prstGeom prst="rect">
            <a:avLst/>
          </a:prstGeom>
          <a:solidFill>
            <a:srgbClr val="FFFF00">
              <a:alpha val="4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p:cNvSpPr/>
          <p:nvPr/>
        </p:nvSpPr>
        <p:spPr>
          <a:xfrm>
            <a:off x="876300" y="3936782"/>
            <a:ext cx="5638800" cy="228382"/>
          </a:xfrm>
          <a:prstGeom prst="rect">
            <a:avLst/>
          </a:prstGeom>
          <a:solidFill>
            <a:srgbClr val="FFFF00">
              <a:alpha val="4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p:nvPr/>
        </p:nvSpPr>
        <p:spPr>
          <a:xfrm>
            <a:off x="6845300" y="3936782"/>
            <a:ext cx="1511300" cy="228382"/>
          </a:xfrm>
          <a:prstGeom prst="rect">
            <a:avLst/>
          </a:prstGeom>
          <a:solidFill>
            <a:srgbClr val="FFFF00">
              <a:alpha val="4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Rectangle 15"/>
          <p:cNvSpPr/>
          <p:nvPr/>
        </p:nvSpPr>
        <p:spPr>
          <a:xfrm>
            <a:off x="876300" y="4165164"/>
            <a:ext cx="3098800" cy="228382"/>
          </a:xfrm>
          <a:prstGeom prst="rect">
            <a:avLst/>
          </a:prstGeom>
          <a:solidFill>
            <a:srgbClr val="FFFF00">
              <a:alpha val="4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Rectangle 16"/>
          <p:cNvSpPr/>
          <p:nvPr/>
        </p:nvSpPr>
        <p:spPr>
          <a:xfrm>
            <a:off x="863600" y="5029418"/>
            <a:ext cx="7289800" cy="228382"/>
          </a:xfrm>
          <a:prstGeom prst="rect">
            <a:avLst/>
          </a:prstGeom>
          <a:solidFill>
            <a:srgbClr val="FFFF00">
              <a:alpha val="4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Rectangle 17"/>
          <p:cNvSpPr/>
          <p:nvPr/>
        </p:nvSpPr>
        <p:spPr>
          <a:xfrm>
            <a:off x="3771900" y="4801036"/>
            <a:ext cx="4356100" cy="228382"/>
          </a:xfrm>
          <a:prstGeom prst="rect">
            <a:avLst/>
          </a:prstGeom>
          <a:solidFill>
            <a:srgbClr val="FFFF00">
              <a:alpha val="4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Rectangle 18"/>
          <p:cNvSpPr/>
          <p:nvPr/>
        </p:nvSpPr>
        <p:spPr>
          <a:xfrm>
            <a:off x="863600" y="5257800"/>
            <a:ext cx="6578600" cy="228382"/>
          </a:xfrm>
          <a:prstGeom prst="rect">
            <a:avLst/>
          </a:prstGeom>
          <a:solidFill>
            <a:srgbClr val="FFFF00">
              <a:alpha val="4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Rectangle 19"/>
          <p:cNvSpPr/>
          <p:nvPr/>
        </p:nvSpPr>
        <p:spPr>
          <a:xfrm>
            <a:off x="863600" y="5486182"/>
            <a:ext cx="6578600" cy="228382"/>
          </a:xfrm>
          <a:prstGeom prst="rect">
            <a:avLst/>
          </a:prstGeom>
          <a:solidFill>
            <a:srgbClr val="FFFF00">
              <a:alpha val="4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Rectangle 20"/>
          <p:cNvSpPr/>
          <p:nvPr/>
        </p:nvSpPr>
        <p:spPr>
          <a:xfrm>
            <a:off x="2794000" y="5714564"/>
            <a:ext cx="5130800" cy="228382"/>
          </a:xfrm>
          <a:prstGeom prst="rect">
            <a:avLst/>
          </a:prstGeom>
          <a:solidFill>
            <a:srgbClr val="FFFF00">
              <a:alpha val="4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Rectangle 21"/>
          <p:cNvSpPr/>
          <p:nvPr/>
        </p:nvSpPr>
        <p:spPr>
          <a:xfrm>
            <a:off x="863600" y="5892146"/>
            <a:ext cx="7264400" cy="228382"/>
          </a:xfrm>
          <a:prstGeom prst="rect">
            <a:avLst/>
          </a:prstGeom>
          <a:solidFill>
            <a:srgbClr val="FFFF00">
              <a:alpha val="4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Rectangle 22"/>
          <p:cNvSpPr/>
          <p:nvPr/>
        </p:nvSpPr>
        <p:spPr>
          <a:xfrm>
            <a:off x="901700" y="6120528"/>
            <a:ext cx="5232400" cy="228382"/>
          </a:xfrm>
          <a:prstGeom prst="rect">
            <a:avLst/>
          </a:prstGeom>
          <a:solidFill>
            <a:srgbClr val="FFFF00">
              <a:alpha val="4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47638"/>
            <a:ext cx="8229600" cy="1084262"/>
          </a:xfrm>
        </p:spPr>
        <p:txBody>
          <a:bodyPr>
            <a:normAutofit fontScale="90000"/>
          </a:bodyPr>
          <a:lstStyle/>
          <a:p>
            <a:r>
              <a:rPr lang="en-US" dirty="0" smtClean="0"/>
              <a:t>2010 US Market Summary-Gartner </a:t>
            </a:r>
            <a:r>
              <a:rPr lang="en-US" sz="2222" dirty="0" smtClean="0"/>
              <a:t>(cont.)</a:t>
            </a:r>
            <a:br>
              <a:rPr lang="en-US" sz="2222" dirty="0" smtClean="0"/>
            </a:br>
            <a:r>
              <a:rPr lang="en-US" sz="2800" dirty="0" smtClean="0"/>
              <a:t>“A little History” – Context for fast evolving market</a:t>
            </a:r>
            <a:endParaRPr lang="en-US" sz="2222" dirty="0"/>
          </a:p>
        </p:txBody>
      </p:sp>
      <p:pic>
        <p:nvPicPr>
          <p:cNvPr id="4" name="Picture 3"/>
          <p:cNvPicPr>
            <a:picLocks noChangeAspect="1"/>
          </p:cNvPicPr>
          <p:nvPr/>
        </p:nvPicPr>
        <p:blipFill>
          <a:blip r:embed="rId2"/>
          <a:stretch>
            <a:fillRect/>
          </a:stretch>
        </p:blipFill>
        <p:spPr>
          <a:xfrm>
            <a:off x="673100" y="2222500"/>
            <a:ext cx="7569200" cy="4084658"/>
          </a:xfrm>
          <a:prstGeom prst="rect">
            <a:avLst/>
          </a:prstGeom>
        </p:spPr>
      </p:pic>
      <p:pic>
        <p:nvPicPr>
          <p:cNvPr id="5" name="Picture 4"/>
          <p:cNvPicPr>
            <a:picLocks noChangeAspect="1"/>
          </p:cNvPicPr>
          <p:nvPr/>
        </p:nvPicPr>
        <p:blipFill>
          <a:blip r:embed="rId3"/>
          <a:stretch>
            <a:fillRect/>
          </a:stretch>
        </p:blipFill>
        <p:spPr>
          <a:xfrm>
            <a:off x="673100" y="1549400"/>
            <a:ext cx="3708400" cy="457200"/>
          </a:xfrm>
          <a:prstGeom prst="rect">
            <a:avLst/>
          </a:prstGeom>
        </p:spPr>
      </p:pic>
      <p:sp>
        <p:nvSpPr>
          <p:cNvPr id="6" name="TextBox 5"/>
          <p:cNvSpPr txBox="1"/>
          <p:nvPr/>
        </p:nvSpPr>
        <p:spPr>
          <a:xfrm>
            <a:off x="4445000" y="1651000"/>
            <a:ext cx="1473200" cy="369332"/>
          </a:xfrm>
          <a:prstGeom prst="rect">
            <a:avLst/>
          </a:prstGeom>
          <a:noFill/>
        </p:spPr>
        <p:txBody>
          <a:bodyPr wrap="square" rtlCol="0">
            <a:spAutoFit/>
          </a:bodyPr>
          <a:lstStyle/>
          <a:p>
            <a:r>
              <a:rPr lang="en-US" dirty="0" smtClean="0"/>
              <a:t>(continued)</a:t>
            </a:r>
            <a:endParaRPr lang="en-US" dirty="0"/>
          </a:p>
        </p:txBody>
      </p:sp>
      <p:sp>
        <p:nvSpPr>
          <p:cNvPr id="8" name="Rectangle 7"/>
          <p:cNvSpPr/>
          <p:nvPr/>
        </p:nvSpPr>
        <p:spPr>
          <a:xfrm>
            <a:off x="3416300" y="2501900"/>
            <a:ext cx="4551920" cy="228382"/>
          </a:xfrm>
          <a:prstGeom prst="rect">
            <a:avLst/>
          </a:prstGeom>
          <a:solidFill>
            <a:srgbClr val="FFFF00">
              <a:alpha val="4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698500" y="2704882"/>
            <a:ext cx="1219200" cy="228382"/>
          </a:xfrm>
          <a:prstGeom prst="rect">
            <a:avLst/>
          </a:prstGeom>
          <a:solidFill>
            <a:srgbClr val="FFFF00">
              <a:alpha val="4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8100" y="96838"/>
            <a:ext cx="8902700" cy="715962"/>
          </a:xfrm>
        </p:spPr>
        <p:txBody>
          <a:bodyPr>
            <a:normAutofit fontScale="90000"/>
          </a:bodyPr>
          <a:lstStyle/>
          <a:p>
            <a:r>
              <a:rPr lang="en-US" sz="3600" dirty="0" smtClean="0"/>
              <a:t>US Market Competitive Landscape</a:t>
            </a:r>
            <a:br>
              <a:rPr lang="en-US" sz="3600" dirty="0" smtClean="0"/>
            </a:br>
            <a:r>
              <a:rPr lang="en-US" sz="3600" dirty="0" smtClean="0"/>
              <a:t>Gartner Magic Quadrants ‘10 &amp; ‘11</a:t>
            </a:r>
            <a:endParaRPr lang="en-US" sz="3600" dirty="0"/>
          </a:p>
        </p:txBody>
      </p:sp>
      <p:pic>
        <p:nvPicPr>
          <p:cNvPr id="4" name="Picture 3"/>
          <p:cNvPicPr>
            <a:picLocks noChangeAspect="1"/>
          </p:cNvPicPr>
          <p:nvPr/>
        </p:nvPicPr>
        <p:blipFill>
          <a:blip r:embed="rId2"/>
          <a:stretch>
            <a:fillRect/>
          </a:stretch>
        </p:blipFill>
        <p:spPr>
          <a:xfrm>
            <a:off x="596900" y="2690990"/>
            <a:ext cx="3505200" cy="3894665"/>
          </a:xfrm>
          <a:prstGeom prst="rect">
            <a:avLst/>
          </a:prstGeom>
        </p:spPr>
      </p:pic>
      <p:pic>
        <p:nvPicPr>
          <p:cNvPr id="7" name="Picture 6"/>
          <p:cNvPicPr>
            <a:picLocks noChangeAspect="1"/>
          </p:cNvPicPr>
          <p:nvPr/>
        </p:nvPicPr>
        <p:blipFill>
          <a:blip r:embed="rId3"/>
          <a:stretch>
            <a:fillRect/>
          </a:stretch>
        </p:blipFill>
        <p:spPr>
          <a:xfrm>
            <a:off x="4730750" y="2607735"/>
            <a:ext cx="4133850" cy="4141577"/>
          </a:xfrm>
          <a:prstGeom prst="rect">
            <a:avLst/>
          </a:prstGeom>
        </p:spPr>
      </p:pic>
      <p:sp>
        <p:nvSpPr>
          <p:cNvPr id="9" name="TextBox 8"/>
          <p:cNvSpPr txBox="1"/>
          <p:nvPr/>
        </p:nvSpPr>
        <p:spPr>
          <a:xfrm>
            <a:off x="-38100" y="1320800"/>
            <a:ext cx="1403350" cy="584776"/>
          </a:xfrm>
          <a:prstGeom prst="rect">
            <a:avLst/>
          </a:prstGeom>
          <a:noFill/>
        </p:spPr>
        <p:txBody>
          <a:bodyPr wrap="square" rtlCol="0">
            <a:spAutoFit/>
          </a:bodyPr>
          <a:lstStyle/>
          <a:p>
            <a:r>
              <a:rPr lang="en-US" sz="1600" dirty="0" smtClean="0"/>
              <a:t>Primary US Competitors</a:t>
            </a:r>
            <a:endParaRPr lang="en-US" sz="1600" dirty="0"/>
          </a:p>
        </p:txBody>
      </p:sp>
      <p:pic>
        <p:nvPicPr>
          <p:cNvPr id="10" name="Picture 9"/>
          <p:cNvPicPr>
            <a:picLocks noChangeAspect="1"/>
          </p:cNvPicPr>
          <p:nvPr/>
        </p:nvPicPr>
        <p:blipFill>
          <a:blip r:embed="rId4"/>
          <a:stretch>
            <a:fillRect/>
          </a:stretch>
        </p:blipFill>
        <p:spPr>
          <a:xfrm>
            <a:off x="5797551" y="1003301"/>
            <a:ext cx="953566" cy="1312333"/>
          </a:xfrm>
          <a:prstGeom prst="rect">
            <a:avLst/>
          </a:prstGeom>
        </p:spPr>
      </p:pic>
      <p:pic>
        <p:nvPicPr>
          <p:cNvPr id="11" name="Picture 10"/>
          <p:cNvPicPr>
            <a:picLocks noChangeAspect="1"/>
          </p:cNvPicPr>
          <p:nvPr/>
        </p:nvPicPr>
        <p:blipFill>
          <a:blip r:embed="rId5"/>
          <a:stretch>
            <a:fillRect/>
          </a:stretch>
        </p:blipFill>
        <p:spPr>
          <a:xfrm>
            <a:off x="1346200" y="1549526"/>
            <a:ext cx="1384300" cy="605113"/>
          </a:xfrm>
          <a:prstGeom prst="rect">
            <a:avLst/>
          </a:prstGeom>
        </p:spPr>
      </p:pic>
      <p:pic>
        <p:nvPicPr>
          <p:cNvPr id="12" name="Picture 11"/>
          <p:cNvPicPr>
            <a:picLocks noChangeAspect="1"/>
          </p:cNvPicPr>
          <p:nvPr/>
        </p:nvPicPr>
        <p:blipFill>
          <a:blip r:embed="rId6"/>
          <a:stretch>
            <a:fillRect/>
          </a:stretch>
        </p:blipFill>
        <p:spPr>
          <a:xfrm>
            <a:off x="1339850" y="1041400"/>
            <a:ext cx="1390650" cy="350634"/>
          </a:xfrm>
          <a:prstGeom prst="rect">
            <a:avLst/>
          </a:prstGeom>
        </p:spPr>
      </p:pic>
      <p:pic>
        <p:nvPicPr>
          <p:cNvPr id="13" name="Picture 12"/>
          <p:cNvPicPr>
            <a:picLocks noChangeAspect="1"/>
          </p:cNvPicPr>
          <p:nvPr/>
        </p:nvPicPr>
        <p:blipFill>
          <a:blip r:embed="rId7"/>
          <a:stretch>
            <a:fillRect/>
          </a:stretch>
        </p:blipFill>
        <p:spPr>
          <a:xfrm>
            <a:off x="3200400" y="1014996"/>
            <a:ext cx="2044700" cy="411104"/>
          </a:xfrm>
          <a:prstGeom prst="rect">
            <a:avLst/>
          </a:prstGeom>
        </p:spPr>
      </p:pic>
      <p:pic>
        <p:nvPicPr>
          <p:cNvPr id="14" name="Picture 13"/>
          <p:cNvPicPr>
            <a:picLocks noChangeAspect="1"/>
          </p:cNvPicPr>
          <p:nvPr/>
        </p:nvPicPr>
        <p:blipFill>
          <a:blip r:embed="rId8"/>
          <a:stretch>
            <a:fillRect/>
          </a:stretch>
        </p:blipFill>
        <p:spPr>
          <a:xfrm>
            <a:off x="3429000" y="1553634"/>
            <a:ext cx="1600200" cy="650748"/>
          </a:xfrm>
          <a:prstGeom prst="rect">
            <a:avLst/>
          </a:prstGeom>
        </p:spPr>
      </p:pic>
      <p:pic>
        <p:nvPicPr>
          <p:cNvPr id="15" name="Picture 14"/>
          <p:cNvPicPr>
            <a:picLocks noChangeAspect="1"/>
          </p:cNvPicPr>
          <p:nvPr/>
        </p:nvPicPr>
        <p:blipFill>
          <a:blip r:embed="rId9"/>
          <a:stretch>
            <a:fillRect/>
          </a:stretch>
        </p:blipFill>
        <p:spPr>
          <a:xfrm>
            <a:off x="6949017" y="990600"/>
            <a:ext cx="1686983" cy="769898"/>
          </a:xfrm>
          <a:prstGeom prst="rect">
            <a:avLst/>
          </a:prstGeom>
        </p:spPr>
      </p:pic>
      <p:sp>
        <p:nvSpPr>
          <p:cNvPr id="16" name="Left Brace 15"/>
          <p:cNvSpPr/>
          <p:nvPr/>
        </p:nvSpPr>
        <p:spPr>
          <a:xfrm>
            <a:off x="1041400" y="952500"/>
            <a:ext cx="234950" cy="1286934"/>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7" name="TextBox 16"/>
          <p:cNvSpPr txBox="1"/>
          <p:nvPr/>
        </p:nvSpPr>
        <p:spPr>
          <a:xfrm>
            <a:off x="1181100" y="2222500"/>
            <a:ext cx="2400300" cy="369332"/>
          </a:xfrm>
          <a:prstGeom prst="rect">
            <a:avLst/>
          </a:prstGeom>
          <a:noFill/>
        </p:spPr>
        <p:txBody>
          <a:bodyPr wrap="square" rtlCol="0">
            <a:spAutoFit/>
          </a:bodyPr>
          <a:lstStyle/>
          <a:p>
            <a:r>
              <a:rPr lang="en-US" dirty="0" smtClean="0"/>
              <a:t>2010 </a:t>
            </a:r>
            <a:r>
              <a:rPr lang="en-US" sz="1200" dirty="0" smtClean="0"/>
              <a:t>(as of Dec. 2010, Gartner)</a:t>
            </a:r>
            <a:endParaRPr lang="en-US" dirty="0"/>
          </a:p>
        </p:txBody>
      </p:sp>
      <p:sp>
        <p:nvSpPr>
          <p:cNvPr id="19" name="TextBox 18"/>
          <p:cNvSpPr txBox="1"/>
          <p:nvPr/>
        </p:nvSpPr>
        <p:spPr>
          <a:xfrm>
            <a:off x="5774267" y="2273300"/>
            <a:ext cx="2400300" cy="369332"/>
          </a:xfrm>
          <a:prstGeom prst="rect">
            <a:avLst/>
          </a:prstGeom>
          <a:noFill/>
        </p:spPr>
        <p:txBody>
          <a:bodyPr wrap="square" rtlCol="0">
            <a:spAutoFit/>
          </a:bodyPr>
          <a:lstStyle/>
          <a:p>
            <a:r>
              <a:rPr lang="en-US" dirty="0" smtClean="0"/>
              <a:t>2011 </a:t>
            </a:r>
            <a:r>
              <a:rPr lang="en-US" sz="1200" dirty="0" smtClean="0"/>
              <a:t>(as of Dec. 2011, Gartner)</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566121"/>
          </a:xfrm>
        </p:spPr>
        <p:txBody>
          <a:bodyPr>
            <a:normAutofit fontScale="90000"/>
          </a:bodyPr>
          <a:lstStyle/>
          <a:p>
            <a:r>
              <a:rPr lang="en-US" dirty="0" smtClean="0"/>
              <a:t>US Launch Markets</a:t>
            </a:r>
            <a:endParaRPr lang="en-US" dirty="0"/>
          </a:p>
        </p:txBody>
      </p:sp>
      <p:sp>
        <p:nvSpPr>
          <p:cNvPr id="3" name="Rectangle 2"/>
          <p:cNvSpPr/>
          <p:nvPr/>
        </p:nvSpPr>
        <p:spPr>
          <a:xfrm>
            <a:off x="1320800" y="1676400"/>
            <a:ext cx="6210300" cy="2308324"/>
          </a:xfrm>
          <a:prstGeom prst="rect">
            <a:avLst/>
          </a:prstGeom>
        </p:spPr>
        <p:txBody>
          <a:bodyPr wrap="square">
            <a:spAutoFit/>
          </a:bodyPr>
          <a:lstStyle/>
          <a:p>
            <a:pPr marL="342900" indent="-342900">
              <a:buFont typeface="+mj-lt"/>
              <a:buAutoNum type="arabicPeriod"/>
            </a:pPr>
            <a:r>
              <a:rPr lang="en-US" dirty="0" smtClean="0"/>
              <a:t>Internet professionals - companies already using the internet professionally; portals, </a:t>
            </a:r>
            <a:r>
              <a:rPr lang="en-US" dirty="0" err="1" smtClean="0"/>
              <a:t>eshops</a:t>
            </a:r>
            <a:r>
              <a:rPr lang="en-US" dirty="0" smtClean="0"/>
              <a:t>, services, </a:t>
            </a:r>
            <a:r>
              <a:rPr lang="en-US" dirty="0" err="1" smtClean="0"/>
              <a:t>SaaS</a:t>
            </a:r>
            <a:r>
              <a:rPr lang="en-US" dirty="0" smtClean="0"/>
              <a:t> providers</a:t>
            </a:r>
          </a:p>
          <a:p>
            <a:pPr marL="342900" indent="-342900">
              <a:buFont typeface="+mj-lt"/>
              <a:buAutoNum type="arabicPeriod"/>
            </a:pPr>
            <a:endParaRPr lang="en-US" dirty="0" smtClean="0"/>
          </a:p>
          <a:p>
            <a:pPr marL="342900" indent="-342900">
              <a:buFont typeface="+mj-lt"/>
              <a:buAutoNum type="arabicPeriod"/>
            </a:pPr>
            <a:r>
              <a:rPr lang="en-US" dirty="0" smtClean="0"/>
              <a:t>Software vendors starting to offer </a:t>
            </a:r>
            <a:r>
              <a:rPr lang="en-US" dirty="0" err="1" smtClean="0"/>
              <a:t>SaaS</a:t>
            </a:r>
            <a:r>
              <a:rPr lang="en-US" dirty="0" smtClean="0"/>
              <a:t> solutions</a:t>
            </a:r>
          </a:p>
          <a:p>
            <a:pPr marL="342900" indent="-342900">
              <a:buFont typeface="+mj-lt"/>
              <a:buAutoNum type="arabicPeriod"/>
            </a:pPr>
            <a:endParaRPr lang="en-US" dirty="0" smtClean="0"/>
          </a:p>
          <a:p>
            <a:pPr marL="342900" indent="-342900">
              <a:buFont typeface="+mj-lt"/>
              <a:buAutoNum type="arabicPeriod"/>
            </a:pPr>
            <a:r>
              <a:rPr lang="en-US" dirty="0" smtClean="0"/>
              <a:t>Internet startups</a:t>
            </a:r>
          </a:p>
          <a:p>
            <a:pPr marL="342900" indent="-342900">
              <a:buFont typeface="+mj-lt"/>
              <a:buAutoNum type="arabicPeriod"/>
            </a:pPr>
            <a:endParaRPr lang="en-US" dirty="0" smtClean="0"/>
          </a:p>
          <a:p>
            <a:pPr marL="342900" indent="-342900">
              <a:buFont typeface="+mj-lt"/>
              <a:buAutoNum type="arabicPeriod"/>
            </a:pPr>
            <a:r>
              <a:rPr lang="en-US" dirty="0" smtClean="0"/>
              <a:t>Full-service system administration companies (IT services) </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Target Audience &amp; Personas</a:t>
            </a:r>
            <a:endParaRPr lang="en-US" dirty="0"/>
          </a:p>
        </p:txBody>
      </p:sp>
      <p:graphicFrame>
        <p:nvGraphicFramePr>
          <p:cNvPr id="6" name="Content Placeholder 3"/>
          <p:cNvGraphicFramePr>
            <a:graphicFrameLocks/>
          </p:cNvGraphicFramePr>
          <p:nvPr/>
        </p:nvGraphicFramePr>
        <p:xfrm>
          <a:off x="916884" y="3402785"/>
          <a:ext cx="7261915" cy="2839720"/>
        </p:xfrm>
        <a:graphic>
          <a:graphicData uri="http://schemas.openxmlformats.org/drawingml/2006/table">
            <a:tbl>
              <a:tblPr firstRow="1" bandRow="1">
                <a:tableStyleId>{5C22544A-7EE6-4342-B048-85BDC9FD1C3A}</a:tableStyleId>
              </a:tblPr>
              <a:tblGrid>
                <a:gridCol w="1755768"/>
                <a:gridCol w="1938775"/>
                <a:gridCol w="3567372"/>
              </a:tblGrid>
              <a:tr h="370840">
                <a:tc>
                  <a:txBody>
                    <a:bodyPr/>
                    <a:lstStyle/>
                    <a:p>
                      <a:r>
                        <a:rPr lang="en-US" dirty="0" smtClean="0"/>
                        <a:t>Target</a:t>
                      </a:r>
                      <a:endParaRPr lang="en-US" dirty="0"/>
                    </a:p>
                  </a:txBody>
                  <a:tcPr/>
                </a:tc>
                <a:tc>
                  <a:txBody>
                    <a:bodyPr/>
                    <a:lstStyle/>
                    <a:p>
                      <a:pPr algn="ctr"/>
                      <a:r>
                        <a:rPr lang="en-US" dirty="0" smtClean="0"/>
                        <a:t>Title</a:t>
                      </a:r>
                      <a:endParaRPr lang="en-US" dirty="0"/>
                    </a:p>
                  </a:txBody>
                  <a:tcPr/>
                </a:tc>
                <a:tc>
                  <a:txBody>
                    <a:bodyPr/>
                    <a:lstStyle/>
                    <a:p>
                      <a:pPr algn="ctr"/>
                      <a:r>
                        <a:rPr lang="en-US" dirty="0" smtClean="0"/>
                        <a:t>Persona Attributes</a:t>
                      </a:r>
                      <a:endParaRPr lang="en-US" dirty="0"/>
                    </a:p>
                  </a:txBody>
                  <a:tcP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dirty="0" smtClean="0"/>
                        <a:t>PLSA-Professional</a:t>
                      </a:r>
                      <a:r>
                        <a:rPr lang="en-US" sz="1800" baseline="0" dirty="0" smtClean="0"/>
                        <a:t> Level System Administrator</a:t>
                      </a:r>
                      <a:endParaRPr lang="en-US" sz="1800" dirty="0" smtClean="0"/>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800" dirty="0" smtClean="0"/>
                        <a:t>System Administrator</a:t>
                      </a:r>
                    </a:p>
                    <a:p>
                      <a:pPr marL="0" marR="0" indent="0" algn="ctr" defTabSz="457200" rtl="0" eaLnBrk="1" fontAlgn="auto" latinLnBrk="0" hangingPunct="1">
                        <a:lnSpc>
                          <a:spcPct val="100000"/>
                        </a:lnSpc>
                        <a:spcBef>
                          <a:spcPts val="0"/>
                        </a:spcBef>
                        <a:spcAft>
                          <a:spcPts val="0"/>
                        </a:spcAft>
                        <a:buClrTx/>
                        <a:buSzTx/>
                        <a:buFontTx/>
                        <a:buNone/>
                        <a:tabLst/>
                        <a:defRPr/>
                      </a:pPr>
                      <a:endParaRPr lang="en-US" sz="1800" dirty="0" smtClean="0"/>
                    </a:p>
                  </a:txBody>
                  <a:tcPr anchor="ctr" anchorCtr="1"/>
                </a:tc>
                <a:tc>
                  <a:txBody>
                    <a:bodyPr/>
                    <a:lstStyle/>
                    <a:p>
                      <a:pPr algn="ctr"/>
                      <a:r>
                        <a:rPr lang="en-US" dirty="0" smtClean="0"/>
                        <a:t>Cool,</a:t>
                      </a:r>
                      <a:r>
                        <a:rPr lang="en-US" baseline="0" dirty="0" smtClean="0"/>
                        <a:t> Hip, Smart</a:t>
                      </a:r>
                    </a:p>
                    <a:p>
                      <a:pPr algn="ctr"/>
                      <a:r>
                        <a:rPr lang="en-US" baseline="0" dirty="0" smtClean="0"/>
                        <a:t>Trend Setting Developer/Technologist</a:t>
                      </a:r>
                      <a:endParaRPr lang="en-US" dirty="0"/>
                    </a:p>
                  </a:txBody>
                  <a:tcPr anchor="ctr" anchorCtr="1"/>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dirty="0" smtClean="0"/>
                        <a:t>Software Developer</a:t>
                      </a:r>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800" dirty="0" smtClean="0"/>
                        <a:t>Developer,</a:t>
                      </a:r>
                      <a:r>
                        <a:rPr lang="en-US" sz="1800" baseline="0" dirty="0" smtClean="0"/>
                        <a:t> Architect</a:t>
                      </a:r>
                      <a:endParaRPr lang="en-US" sz="1800" dirty="0" smtClean="0"/>
                    </a:p>
                  </a:txBody>
                  <a:tcPr anchor="ctr" anchorCtr="1"/>
                </a:tc>
                <a:tc>
                  <a:txBody>
                    <a:bodyPr/>
                    <a:lstStyle/>
                    <a:p>
                      <a:pPr algn="ctr"/>
                      <a:r>
                        <a:rPr lang="en-US" dirty="0" smtClean="0"/>
                        <a:t>Progressive,</a:t>
                      </a:r>
                      <a:r>
                        <a:rPr lang="en-US" baseline="0" dirty="0" smtClean="0"/>
                        <a:t> Trend Setting</a:t>
                      </a:r>
                    </a:p>
                    <a:p>
                      <a:pPr algn="ctr"/>
                      <a:r>
                        <a:rPr lang="en-US" baseline="0" dirty="0" smtClean="0"/>
                        <a:t>(similar to PLSA)</a:t>
                      </a:r>
                      <a:endParaRPr lang="en-US" dirty="0" smtClean="0"/>
                    </a:p>
                  </a:txBody>
                  <a:tcPr anchor="ctr" anchorCtr="1"/>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dirty="0" smtClean="0"/>
                        <a:t>IT</a:t>
                      </a:r>
                      <a:r>
                        <a:rPr lang="en-US" sz="1800" baseline="0" dirty="0" smtClean="0"/>
                        <a:t> Purchase Decision Maker</a:t>
                      </a:r>
                      <a:endParaRPr lang="en-US" sz="1800" dirty="0" smtClean="0"/>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800" dirty="0" smtClean="0"/>
                        <a:t>CTO, CIO,</a:t>
                      </a:r>
                      <a:r>
                        <a:rPr lang="en-US" sz="1800" baseline="0" dirty="0" smtClean="0"/>
                        <a:t> </a:t>
                      </a:r>
                      <a:r>
                        <a:rPr lang="en-US" sz="1800" dirty="0" smtClean="0"/>
                        <a:t>VP IT</a:t>
                      </a:r>
                    </a:p>
                  </a:txBody>
                  <a:tcPr anchor="ctr" anchorCtr="1"/>
                </a:tc>
                <a:tc>
                  <a:txBody>
                    <a:bodyPr/>
                    <a:lstStyle/>
                    <a:p>
                      <a:pPr algn="ctr"/>
                      <a:r>
                        <a:rPr lang="en-US" dirty="0" smtClean="0"/>
                        <a:t>Business oriented, </a:t>
                      </a:r>
                      <a:r>
                        <a:rPr lang="en-US" dirty="0" err="1" smtClean="0"/>
                        <a:t>Bottomline</a:t>
                      </a:r>
                      <a:endParaRPr lang="en-US" dirty="0" smtClean="0"/>
                    </a:p>
                    <a:p>
                      <a:pPr algn="ctr"/>
                      <a:r>
                        <a:rPr lang="en-US" dirty="0" smtClean="0"/>
                        <a:t>Achieving</a:t>
                      </a:r>
                      <a:r>
                        <a:rPr lang="en-US" baseline="0" dirty="0" smtClean="0"/>
                        <a:t> business objectives</a:t>
                      </a:r>
                      <a:endParaRPr lang="en-US" dirty="0" smtClean="0"/>
                    </a:p>
                  </a:txBody>
                  <a:tcPr anchor="ctr" anchorCtr="1"/>
                </a:tc>
              </a:tr>
            </a:tbl>
          </a:graphicData>
        </a:graphic>
      </p:graphicFrame>
      <p:graphicFrame>
        <p:nvGraphicFramePr>
          <p:cNvPr id="7" name="Content Placeholder 3"/>
          <p:cNvGraphicFramePr>
            <a:graphicFrameLocks/>
          </p:cNvGraphicFramePr>
          <p:nvPr/>
        </p:nvGraphicFramePr>
        <p:xfrm>
          <a:off x="167584" y="1417638"/>
          <a:ext cx="8831964" cy="1463039"/>
        </p:xfrm>
        <a:graphic>
          <a:graphicData uri="http://schemas.openxmlformats.org/drawingml/2006/table">
            <a:tbl>
              <a:tblPr firstRow="1" bandRow="1">
                <a:tableStyleId>{5C22544A-7EE6-4342-B048-85BDC9FD1C3A}</a:tableStyleId>
              </a:tblPr>
              <a:tblGrid>
                <a:gridCol w="8831964"/>
              </a:tblGrid>
              <a:tr h="370840">
                <a:tc>
                  <a:txBody>
                    <a:bodyPr/>
                    <a:lstStyle/>
                    <a:p>
                      <a:r>
                        <a:rPr lang="en-US" dirty="0" smtClean="0"/>
                        <a:t>Primary:  </a:t>
                      </a:r>
                      <a:r>
                        <a:rPr lang="en-US" baseline="0" dirty="0" smtClean="0"/>
                        <a:t>Internet professional (</a:t>
                      </a:r>
                      <a:r>
                        <a:rPr lang="en-US" baseline="0" dirty="0" err="1" smtClean="0"/>
                        <a:t>PLSAs</a:t>
                      </a:r>
                      <a:r>
                        <a:rPr lang="en-US" baseline="0" dirty="0" smtClean="0"/>
                        <a:t> &amp; Developers) who are considered ‘intelligent, progressive, cool.’  They’re ‘influencers’.  They’re vocal &amp; prolific (blogging, tweeting, etc.) They’re followed &amp; looked to as ‘technology leaders’</a:t>
                      </a:r>
                    </a:p>
                    <a:p>
                      <a:endParaRPr lang="en-US" baseline="0" dirty="0" smtClean="0"/>
                    </a:p>
                    <a:p>
                      <a:r>
                        <a:rPr lang="en-US" baseline="0" dirty="0" smtClean="0"/>
                        <a:t>Secondary:  IT purchase decision maker who works with &amp;/or manages the developer. </a:t>
                      </a:r>
                      <a:endParaRPr lang="en-US" dirty="0"/>
                    </a:p>
                  </a:txBody>
                  <a:tcPr/>
                </a:tc>
              </a:tr>
            </a:tbl>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38100"/>
            <a:ext cx="8229600" cy="965200"/>
          </a:xfrm>
        </p:spPr>
        <p:txBody>
          <a:bodyPr>
            <a:noAutofit/>
          </a:bodyPr>
          <a:lstStyle/>
          <a:p>
            <a:r>
              <a:rPr lang="en-US" sz="2900" dirty="0" err="1" smtClean="0"/>
              <a:t>ProfitBricks</a:t>
            </a:r>
            <a:r>
              <a:rPr lang="en-US" sz="2900" dirty="0" smtClean="0"/>
              <a:t> Primary Value Propositions</a:t>
            </a:r>
            <a:endParaRPr lang="en-US" sz="2900" dirty="0"/>
          </a:p>
        </p:txBody>
      </p:sp>
      <p:graphicFrame>
        <p:nvGraphicFramePr>
          <p:cNvPr id="7" name="Content Placeholder 3"/>
          <p:cNvGraphicFramePr>
            <a:graphicFrameLocks/>
          </p:cNvGraphicFramePr>
          <p:nvPr/>
        </p:nvGraphicFramePr>
        <p:xfrm>
          <a:off x="154884" y="1182540"/>
          <a:ext cx="8531916" cy="4488372"/>
        </p:xfrm>
        <a:graphic>
          <a:graphicData uri="http://schemas.openxmlformats.org/drawingml/2006/table">
            <a:tbl>
              <a:tblPr firstRow="1" bandRow="1">
                <a:tableStyleId>{5C22544A-7EE6-4342-B048-85BDC9FD1C3A}</a:tableStyleId>
              </a:tblPr>
              <a:tblGrid>
                <a:gridCol w="2029516"/>
                <a:gridCol w="6502400"/>
              </a:tblGrid>
              <a:tr h="859062">
                <a:tc gridSpan="2">
                  <a:txBody>
                    <a:bodyPr/>
                    <a:lstStyle/>
                    <a:p>
                      <a:pPr marL="2743200" indent="-2743200">
                        <a:tabLst>
                          <a:tab pos="2743200" algn="l"/>
                        </a:tabLst>
                      </a:pPr>
                      <a:r>
                        <a:rPr lang="en-US" dirty="0" smtClean="0"/>
                        <a:t>Primary</a:t>
                      </a:r>
                      <a:r>
                        <a:rPr lang="en-US" baseline="0" dirty="0" smtClean="0"/>
                        <a:t> Value Propositions</a:t>
                      </a:r>
                      <a:r>
                        <a:rPr lang="en-US" dirty="0" smtClean="0"/>
                        <a:t>:	</a:t>
                      </a:r>
                      <a:r>
                        <a:rPr lang="en-US" baseline="0" dirty="0" smtClean="0"/>
                        <a:t>These are the primary differentiating corporate value propositions</a:t>
                      </a:r>
                      <a:endParaRPr lang="en-US" dirty="0" smtClean="0"/>
                    </a:p>
                    <a:p>
                      <a:pPr marL="1547813" indent="-1547813">
                        <a:tabLst>
                          <a:tab pos="1547813" algn="l"/>
                        </a:tabLst>
                      </a:pPr>
                      <a:r>
                        <a:rPr lang="en-US" dirty="0" smtClean="0"/>
                        <a:t>	</a:t>
                      </a:r>
                      <a:endParaRPr lang="en-US" dirty="0"/>
                    </a:p>
                  </a:txBody>
                  <a:tcPr/>
                </a:tc>
                <a:tc hMerge="1">
                  <a:txBody>
                    <a:bodyPr/>
                    <a:lstStyle/>
                    <a:p>
                      <a:pPr algn="ctr"/>
                      <a:endParaRPr lang="en-US" dirty="0"/>
                    </a:p>
                  </a:txBody>
                  <a:tcPr/>
                </a:tc>
              </a:tr>
              <a:tr h="370840">
                <a:tc>
                  <a:txBody>
                    <a:bodyPr/>
                    <a:lstStyle/>
                    <a:p>
                      <a:r>
                        <a:rPr lang="en-US" dirty="0" smtClean="0"/>
                        <a:t>Value</a:t>
                      </a:r>
                      <a:r>
                        <a:rPr lang="en-US" baseline="0" dirty="0" smtClean="0"/>
                        <a:t> Proposition</a:t>
                      </a:r>
                      <a:endParaRPr lang="en-US" dirty="0"/>
                    </a:p>
                  </a:txBody>
                  <a:tcPr/>
                </a:tc>
                <a:tc>
                  <a:txBody>
                    <a:bodyPr/>
                    <a:lstStyle/>
                    <a:p>
                      <a:pPr algn="ctr"/>
                      <a:r>
                        <a:rPr lang="en-US" dirty="0" smtClean="0"/>
                        <a:t>Description</a:t>
                      </a:r>
                      <a:endParaRPr lang="en-US" dirty="0"/>
                    </a:p>
                  </a:txBody>
                  <a:tcPr/>
                </a:tc>
              </a:tr>
              <a:tr h="370840">
                <a:tc>
                  <a:txBody>
                    <a:bodyPr/>
                    <a:lstStyle/>
                    <a:p>
                      <a:r>
                        <a:rPr lang="en-US" sz="1400" dirty="0" smtClean="0"/>
                        <a:t>More</a:t>
                      </a:r>
                      <a:r>
                        <a:rPr lang="en-US" sz="1400" baseline="0" dirty="0" smtClean="0"/>
                        <a:t> flexible</a:t>
                      </a:r>
                      <a:endParaRPr lang="en-US" sz="1400" dirty="0"/>
                    </a:p>
                  </a:txBody>
                  <a:tcPr/>
                </a:tc>
                <a:tc>
                  <a:txBody>
                    <a:bodyPr/>
                    <a:lstStyle/>
                    <a:p>
                      <a:pPr algn="l"/>
                      <a:r>
                        <a:rPr lang="en-US" sz="1400" kern="1200" dirty="0" smtClean="0">
                          <a:solidFill>
                            <a:schemeClr val="dk1"/>
                          </a:solidFill>
                          <a:latin typeface="+mn-lt"/>
                          <a:ea typeface="+mn-ea"/>
                          <a:cs typeface="+mn-cs"/>
                        </a:rPr>
                        <a:t>We can provide any conceivable configuration within minutes – from one small server to complex networked installations with hundreds of servers</a:t>
                      </a:r>
                      <a:endParaRPr lang="en-US" sz="1400" dirty="0"/>
                    </a:p>
                  </a:txBody>
                  <a:tcPr/>
                </a:tc>
              </a:tr>
              <a:tr h="370840">
                <a:tc>
                  <a:txBody>
                    <a:bodyPr/>
                    <a:lstStyle/>
                    <a:p>
                      <a:r>
                        <a:rPr lang="en-US" sz="1400" dirty="0" smtClean="0"/>
                        <a:t>More reliable</a:t>
                      </a:r>
                      <a:endParaRPr lang="en-US" sz="140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kern="1200" dirty="0" smtClean="0">
                          <a:solidFill>
                            <a:schemeClr val="dk1"/>
                          </a:solidFill>
                          <a:latin typeface="+mn-lt"/>
                          <a:ea typeface="+mn-ea"/>
                          <a:cs typeface="+mn-cs"/>
                        </a:rPr>
                        <a:t>Redundant system and high reserve capacities ensure a high level of failover – more secure than in a ”real“ data center</a:t>
                      </a:r>
                    </a:p>
                  </a:txBody>
                  <a:tcPr/>
                </a:tc>
              </a:tr>
              <a:tr h="370840">
                <a:tc>
                  <a:txBody>
                    <a:bodyPr/>
                    <a:lstStyle/>
                    <a:p>
                      <a:r>
                        <a:rPr lang="en-US" sz="1400" dirty="0" smtClean="0"/>
                        <a:t>More cost-effective</a:t>
                      </a:r>
                      <a:endParaRPr lang="en-US" sz="140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kern="1200" dirty="0" err="1" smtClean="0">
                          <a:solidFill>
                            <a:schemeClr val="dk1"/>
                          </a:solidFill>
                          <a:latin typeface="+mn-lt"/>
                          <a:ea typeface="+mn-ea"/>
                          <a:cs typeface="+mn-cs"/>
                        </a:rPr>
                        <a:t>ProfitBricks</a:t>
                      </a:r>
                      <a:r>
                        <a:rPr lang="en-US" sz="1400" kern="1200" dirty="0" smtClean="0">
                          <a:solidFill>
                            <a:schemeClr val="dk1"/>
                          </a:solidFill>
                          <a:latin typeface="+mn-lt"/>
                          <a:ea typeface="+mn-ea"/>
                          <a:cs typeface="+mn-cs"/>
                        </a:rPr>
                        <a:t> </a:t>
                      </a:r>
                      <a:r>
                        <a:rPr lang="en-US" sz="1400" kern="1200" dirty="0" err="1" smtClean="0">
                          <a:solidFill>
                            <a:schemeClr val="dk1"/>
                          </a:solidFill>
                          <a:latin typeface="+mn-lt"/>
                          <a:ea typeface="+mn-ea"/>
                          <a:cs typeface="+mn-cs"/>
                        </a:rPr>
                        <a:t>IaaS</a:t>
                      </a:r>
                      <a:r>
                        <a:rPr lang="en-US" sz="1400" kern="1200" dirty="0" smtClean="0">
                          <a:solidFill>
                            <a:schemeClr val="dk1"/>
                          </a:solidFill>
                          <a:latin typeface="+mn-lt"/>
                          <a:ea typeface="+mn-ea"/>
                          <a:cs typeface="+mn-cs"/>
                        </a:rPr>
                        <a:t> is high-end performance at surprisingly favorable conditions. The simplest pricing model in the business will help you to compare prices</a:t>
                      </a:r>
                    </a:p>
                  </a:txBody>
                  <a:tcPr/>
                </a:tc>
              </a:tr>
              <a:tr h="612333">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dirty="0" smtClean="0"/>
                        <a:t>More usable</a:t>
                      </a: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kern="1200" dirty="0" smtClean="0">
                          <a:solidFill>
                            <a:schemeClr val="dk1"/>
                          </a:solidFill>
                          <a:latin typeface="+mn-lt"/>
                          <a:ea typeface="+mn-ea"/>
                          <a:cs typeface="+mn-cs"/>
                        </a:rPr>
                        <a:t>Using our unique </a:t>
                      </a:r>
                      <a:r>
                        <a:rPr lang="en-US" sz="1400" kern="1200" dirty="0" err="1" smtClean="0">
                          <a:solidFill>
                            <a:schemeClr val="dk1"/>
                          </a:solidFill>
                          <a:latin typeface="+mn-lt"/>
                          <a:ea typeface="+mn-ea"/>
                          <a:cs typeface="+mn-cs"/>
                        </a:rPr>
                        <a:t>ProfitBricks</a:t>
                      </a:r>
                      <a:r>
                        <a:rPr lang="en-US" sz="1400" kern="1200" dirty="0" smtClean="0">
                          <a:solidFill>
                            <a:schemeClr val="dk1"/>
                          </a:solidFill>
                          <a:latin typeface="+mn-lt"/>
                          <a:ea typeface="+mn-ea"/>
                          <a:cs typeface="+mn-cs"/>
                        </a:rPr>
                        <a:t> Data Center Designer, customers can put together their own data center with a graphical user interface – quickly and easily</a:t>
                      </a:r>
                    </a:p>
                  </a:txBody>
                  <a:tcPr/>
                </a:tc>
              </a:tr>
              <a:tr h="370840">
                <a:tc>
                  <a:txBody>
                    <a:bodyPr/>
                    <a:lstStyle/>
                    <a:p>
                      <a:r>
                        <a:rPr lang="en-US" sz="1400" dirty="0" smtClean="0"/>
                        <a:t>More powerful</a:t>
                      </a:r>
                      <a:endParaRPr lang="en-US" sz="140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kern="1200" dirty="0" err="1" smtClean="0">
                          <a:solidFill>
                            <a:schemeClr val="dk1"/>
                          </a:solidFill>
                          <a:latin typeface="+mn-lt"/>
                          <a:ea typeface="+mn-ea"/>
                          <a:cs typeface="+mn-cs"/>
                        </a:rPr>
                        <a:t>ProfitBricks</a:t>
                      </a:r>
                      <a:r>
                        <a:rPr lang="en-US" sz="1400" kern="1200" dirty="0" smtClean="0">
                          <a:solidFill>
                            <a:schemeClr val="dk1"/>
                          </a:solidFill>
                          <a:latin typeface="+mn-lt"/>
                          <a:ea typeface="+mn-ea"/>
                          <a:cs typeface="+mn-cs"/>
                        </a:rPr>
                        <a:t> </a:t>
                      </a:r>
                      <a:r>
                        <a:rPr lang="en-US" sz="1400" kern="1200" dirty="0" err="1" smtClean="0">
                          <a:solidFill>
                            <a:schemeClr val="dk1"/>
                          </a:solidFill>
                          <a:latin typeface="+mn-lt"/>
                          <a:ea typeface="+mn-ea"/>
                          <a:cs typeface="+mn-cs"/>
                        </a:rPr>
                        <a:t>IaaS</a:t>
                      </a:r>
                      <a:r>
                        <a:rPr lang="en-US" sz="1400" kern="1200" dirty="0" smtClean="0">
                          <a:solidFill>
                            <a:schemeClr val="dk1"/>
                          </a:solidFill>
                          <a:latin typeface="+mn-lt"/>
                          <a:ea typeface="+mn-ea"/>
                          <a:cs typeface="+mn-cs"/>
                        </a:rPr>
                        <a:t> is based on new technologies, the speed of which surpass regular technologies many times over</a:t>
                      </a:r>
                    </a:p>
                  </a:txBody>
                  <a:tcPr/>
                </a:tc>
              </a:tr>
              <a:tr h="370840">
                <a:tc>
                  <a:txBody>
                    <a:bodyPr/>
                    <a:lstStyle/>
                    <a:p>
                      <a:r>
                        <a:rPr lang="en-US" sz="1400" dirty="0" smtClean="0"/>
                        <a:t>More</a:t>
                      </a:r>
                      <a:r>
                        <a:rPr lang="en-US" sz="1400" baseline="0" dirty="0" smtClean="0"/>
                        <a:t> customer-oriented</a:t>
                      </a:r>
                      <a:endParaRPr lang="en-US" sz="140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kern="1200" dirty="0" err="1" smtClean="0">
                          <a:solidFill>
                            <a:schemeClr val="dk1"/>
                          </a:solidFill>
                          <a:latin typeface="+mn-lt"/>
                          <a:ea typeface="+mn-ea"/>
                          <a:cs typeface="+mn-cs"/>
                        </a:rPr>
                        <a:t>ProfitBricks</a:t>
                      </a:r>
                      <a:r>
                        <a:rPr lang="en-US" sz="1400" kern="1200" dirty="0" smtClean="0">
                          <a:solidFill>
                            <a:schemeClr val="dk1"/>
                          </a:solidFill>
                          <a:latin typeface="+mn-lt"/>
                          <a:ea typeface="+mn-ea"/>
                          <a:cs typeface="+mn-cs"/>
                        </a:rPr>
                        <a:t> is setting new standards for customer support. Our three consistent service rules ensure that you receive the support you expect</a:t>
                      </a:r>
                    </a:p>
                  </a:txBody>
                  <a:tcPr/>
                </a:tc>
              </a:tr>
            </a:tbl>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Messaging Hook Concepts - Differentiators</a:t>
            </a:r>
            <a:endParaRPr lang="en-US" dirty="0"/>
          </a:p>
        </p:txBody>
      </p:sp>
      <p:graphicFrame>
        <p:nvGraphicFramePr>
          <p:cNvPr id="4" name="Content Placeholder 3"/>
          <p:cNvGraphicFramePr>
            <a:graphicFrameLocks/>
          </p:cNvGraphicFramePr>
          <p:nvPr/>
        </p:nvGraphicFramePr>
        <p:xfrm>
          <a:off x="154884" y="2463800"/>
          <a:ext cx="8831964" cy="3561080"/>
        </p:xfrm>
        <a:graphic>
          <a:graphicData uri="http://schemas.openxmlformats.org/drawingml/2006/table">
            <a:tbl>
              <a:tblPr firstRow="1" bandRow="1">
                <a:tableStyleId>{5C22544A-7EE6-4342-B048-85BDC9FD1C3A}</a:tableStyleId>
              </a:tblPr>
              <a:tblGrid>
                <a:gridCol w="2512116"/>
                <a:gridCol w="6319848"/>
              </a:tblGrid>
              <a:tr h="370840">
                <a:tc>
                  <a:txBody>
                    <a:bodyPr/>
                    <a:lstStyle/>
                    <a:p>
                      <a:r>
                        <a:rPr lang="en-US" dirty="0" smtClean="0"/>
                        <a:t>‘Hook’</a:t>
                      </a:r>
                      <a:r>
                        <a:rPr lang="en-US" baseline="0" dirty="0" smtClean="0"/>
                        <a:t> Message</a:t>
                      </a:r>
                      <a:endParaRPr lang="en-US" dirty="0"/>
                    </a:p>
                  </a:txBody>
                  <a:tcPr/>
                </a:tc>
                <a:tc>
                  <a:txBody>
                    <a:bodyPr/>
                    <a:lstStyle/>
                    <a:p>
                      <a:pPr algn="ctr"/>
                      <a:r>
                        <a:rPr lang="en-US" dirty="0" smtClean="0"/>
                        <a:t>Description</a:t>
                      </a:r>
                      <a:endParaRPr lang="en-US" dirty="0"/>
                    </a:p>
                  </a:txBody>
                  <a:tcPr/>
                </a:tc>
              </a:tr>
              <a:tr h="370840">
                <a:tc>
                  <a:txBody>
                    <a:bodyPr/>
                    <a:lstStyle/>
                    <a:p>
                      <a:r>
                        <a:rPr lang="en-US" sz="1800" dirty="0" err="1" smtClean="0"/>
                        <a:t>ProfitBricks</a:t>
                      </a:r>
                      <a:r>
                        <a:rPr lang="en-US" sz="1800" dirty="0" smtClean="0"/>
                        <a:t> – Hosting </a:t>
                      </a:r>
                      <a:r>
                        <a:rPr lang="en-US" sz="1800" baseline="0" dirty="0" smtClean="0"/>
                        <a:t>by experts for experts</a:t>
                      </a:r>
                      <a:endParaRPr lang="en-US" sz="1800" dirty="0"/>
                    </a:p>
                  </a:txBody>
                  <a:tcPr anchor="ctr"/>
                </a:tc>
                <a:tc>
                  <a:txBody>
                    <a:bodyPr/>
                    <a:lstStyle/>
                    <a:p>
                      <a:pPr algn="l"/>
                      <a:r>
                        <a:rPr lang="en-US" sz="1600" dirty="0" smtClean="0"/>
                        <a:t>Built</a:t>
                      </a:r>
                      <a:r>
                        <a:rPr lang="en-US" sz="1600" baseline="0" dirty="0" smtClean="0"/>
                        <a:t> from ground-up to be the most advanced </a:t>
                      </a:r>
                      <a:r>
                        <a:rPr lang="en-US" sz="1600" baseline="0" dirty="0" err="1" smtClean="0"/>
                        <a:t>IaaS</a:t>
                      </a:r>
                      <a:r>
                        <a:rPr lang="en-US" sz="1600" baseline="0" dirty="0" smtClean="0"/>
                        <a:t> solution.  Based on insights gained from developing the world’s largest hosting solution – 1&amp;1,  50+ </a:t>
                      </a:r>
                      <a:r>
                        <a:rPr lang="en-US" sz="1600" baseline="0" dirty="0" err="1" smtClean="0"/>
                        <a:t>intl</a:t>
                      </a:r>
                      <a:r>
                        <a:rPr lang="en-US" sz="1600" baseline="0" dirty="0" smtClean="0"/>
                        <a:t> engineers team in Berlin to develop the next generation of cloud technology – the Virtual Data Center</a:t>
                      </a:r>
                      <a:endParaRPr lang="en-US" sz="1600" dirty="0"/>
                    </a:p>
                  </a:txBody>
                  <a:tcPr/>
                </a:tc>
              </a:tr>
              <a:tr h="370840">
                <a:tc>
                  <a:txBody>
                    <a:bodyPr/>
                    <a:lstStyle/>
                    <a:p>
                      <a:r>
                        <a:rPr lang="en-US" sz="1800" dirty="0" smtClean="0"/>
                        <a:t>Virtualization – the complete concept</a:t>
                      </a:r>
                      <a:endParaRPr lang="en-US" sz="1800" dirty="0"/>
                    </a:p>
                  </a:txBody>
                  <a:tcPr anchor="ctr"/>
                </a:tc>
                <a:tc>
                  <a:txBody>
                    <a:bodyPr/>
                    <a:lstStyle/>
                    <a:p>
                      <a:pPr algn="l"/>
                      <a:endParaRPr lang="en-US" sz="1600" dirty="0"/>
                    </a:p>
                  </a:txBody>
                  <a:tcPr/>
                </a:tc>
              </a:tr>
              <a:tr h="370840">
                <a:tc>
                  <a:txBody>
                    <a:bodyPr/>
                    <a:lstStyle/>
                    <a:p>
                      <a:r>
                        <a:rPr lang="en-US" sz="1800" dirty="0" smtClean="0"/>
                        <a:t>Next generation </a:t>
                      </a:r>
                      <a:r>
                        <a:rPr lang="en-US" sz="1800" dirty="0" err="1" smtClean="0"/>
                        <a:t>IaaS</a:t>
                      </a:r>
                      <a:endParaRPr lang="en-US" sz="1800" dirty="0"/>
                    </a:p>
                  </a:txBody>
                  <a:tcPr anchor="ctr"/>
                </a:tc>
                <a:tc>
                  <a:txBody>
                    <a:bodyPr/>
                    <a:lstStyle/>
                    <a:p>
                      <a:endParaRPr lang="en-US" dirty="0"/>
                    </a:p>
                  </a:txBody>
                  <a:tcPr/>
                </a:tc>
              </a:tr>
              <a:tr h="370840">
                <a:tc>
                  <a:txBody>
                    <a:bodyPr/>
                    <a:lstStyle/>
                    <a:p>
                      <a:r>
                        <a:rPr lang="en-US" dirty="0" smtClean="0"/>
                        <a:t>Your</a:t>
                      </a:r>
                      <a:r>
                        <a:rPr lang="en-US" baseline="0" dirty="0" smtClean="0"/>
                        <a:t> own VDC</a:t>
                      </a:r>
                      <a:endParaRPr lang="en-US" dirty="0"/>
                    </a:p>
                  </a:txBody>
                  <a:tcPr anchor="ctr"/>
                </a:tc>
                <a:tc>
                  <a:txBody>
                    <a:bodyPr/>
                    <a:lstStyle/>
                    <a:p>
                      <a:endParaRPr lang="en-US" dirty="0"/>
                    </a:p>
                  </a:txBody>
                  <a:tcPr/>
                </a:tc>
              </a:tr>
              <a:tr h="370840">
                <a:tc>
                  <a:txBody>
                    <a:bodyPr/>
                    <a:lstStyle/>
                    <a:p>
                      <a:r>
                        <a:rPr lang="en-US" dirty="0" smtClean="0"/>
                        <a:t>Agile</a:t>
                      </a:r>
                      <a:r>
                        <a:rPr lang="en-US" baseline="0" dirty="0" smtClean="0"/>
                        <a:t> advanced cloud</a:t>
                      </a:r>
                      <a:endParaRPr lang="en-US" dirty="0"/>
                    </a:p>
                  </a:txBody>
                  <a:tcPr anchor="ctr"/>
                </a:tc>
                <a:tc>
                  <a:txBody>
                    <a:bodyPr/>
                    <a:lstStyle/>
                    <a:p>
                      <a:endParaRPr lang="en-US" dirty="0"/>
                    </a:p>
                  </a:txBody>
                  <a:tcP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 (</a:t>
                      </a:r>
                      <a:r>
                        <a:rPr lang="en-US" dirty="0" err="1" smtClean="0"/>
                        <a:t>tbd</a:t>
                      </a:r>
                      <a:r>
                        <a:rPr lang="en-US" dirty="0" smtClean="0"/>
                        <a:t>)</a:t>
                      </a:r>
                    </a:p>
                  </a:txBody>
                  <a:tcPr anchor="ctr"/>
                </a:tc>
                <a:tc>
                  <a:txBody>
                    <a:bodyPr/>
                    <a:lstStyle/>
                    <a:p>
                      <a:endParaRPr lang="en-US" dirty="0"/>
                    </a:p>
                  </a:txBody>
                  <a:tcPr/>
                </a:tc>
              </a:tr>
            </a:tbl>
          </a:graphicData>
        </a:graphic>
      </p:graphicFrame>
      <p:sp>
        <p:nvSpPr>
          <p:cNvPr id="8" name="Oval Callout 7"/>
          <p:cNvSpPr/>
          <p:nvPr/>
        </p:nvSpPr>
        <p:spPr>
          <a:xfrm>
            <a:off x="723900" y="927100"/>
            <a:ext cx="1854200" cy="1282700"/>
          </a:xfrm>
          <a:prstGeom prst="wedgeEllipseCallou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Box 8"/>
          <p:cNvSpPr txBox="1"/>
          <p:nvPr/>
        </p:nvSpPr>
        <p:spPr>
          <a:xfrm>
            <a:off x="774700" y="1222673"/>
            <a:ext cx="1612900" cy="738664"/>
          </a:xfrm>
          <a:prstGeom prst="rect">
            <a:avLst/>
          </a:prstGeom>
          <a:noFill/>
        </p:spPr>
        <p:txBody>
          <a:bodyPr wrap="square" rtlCol="0">
            <a:spAutoFit/>
          </a:bodyPr>
          <a:lstStyle/>
          <a:p>
            <a:pPr algn="ctr"/>
            <a:r>
              <a:rPr lang="en-US" sz="1400" dirty="0" smtClean="0">
                <a:solidFill>
                  <a:schemeClr val="bg1"/>
                </a:solidFill>
              </a:rPr>
              <a:t>Creative help on the way! Adv &amp; PR agencies!</a:t>
            </a:r>
            <a:endParaRPr lang="en-US" sz="1400" dirty="0">
              <a:solidFill>
                <a:schemeClr val="bg1"/>
              </a:solidFill>
            </a:endParaRPr>
          </a:p>
        </p:txBody>
      </p:sp>
      <p:sp>
        <p:nvSpPr>
          <p:cNvPr id="10" name="Explosion 1 9"/>
          <p:cNvSpPr/>
          <p:nvPr/>
        </p:nvSpPr>
        <p:spPr>
          <a:xfrm>
            <a:off x="4610100" y="3911600"/>
            <a:ext cx="2057400" cy="2120900"/>
          </a:xfrm>
          <a:prstGeom prst="irregularSeal1">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TextBox 10"/>
          <p:cNvSpPr txBox="1"/>
          <p:nvPr/>
        </p:nvSpPr>
        <p:spPr>
          <a:xfrm>
            <a:off x="5264150" y="4709468"/>
            <a:ext cx="1181100" cy="461665"/>
          </a:xfrm>
          <a:prstGeom prst="rect">
            <a:avLst/>
          </a:prstGeom>
          <a:noFill/>
        </p:spPr>
        <p:txBody>
          <a:bodyPr wrap="square" rtlCol="0">
            <a:spAutoFit/>
          </a:bodyPr>
          <a:lstStyle/>
          <a:p>
            <a:r>
              <a:rPr lang="en-US" sz="2400" dirty="0" smtClean="0"/>
              <a:t>WIP</a:t>
            </a:r>
            <a:endParaRPr lang="en-US" sz="24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393700" y="1716564"/>
            <a:ext cx="6997700" cy="4929242"/>
          </a:xfrm>
          <a:prstGeom prst="rect">
            <a:avLst/>
          </a:prstGeom>
        </p:spPr>
      </p:pic>
      <p:sp>
        <p:nvSpPr>
          <p:cNvPr id="5" name="Title 4"/>
          <p:cNvSpPr>
            <a:spLocks noGrp="1"/>
          </p:cNvSpPr>
          <p:nvPr>
            <p:ph type="title"/>
          </p:nvPr>
        </p:nvSpPr>
        <p:spPr>
          <a:xfrm>
            <a:off x="457200" y="-30162"/>
            <a:ext cx="8229600" cy="652462"/>
          </a:xfrm>
        </p:spPr>
        <p:txBody>
          <a:bodyPr>
            <a:normAutofit/>
          </a:bodyPr>
          <a:lstStyle/>
          <a:p>
            <a:r>
              <a:rPr lang="en-US" sz="3600" dirty="0" smtClean="0"/>
              <a:t>European Market Launch Print Adv</a:t>
            </a:r>
            <a:endParaRPr lang="en-US" sz="3600" dirty="0"/>
          </a:p>
        </p:txBody>
      </p:sp>
      <p:grpSp>
        <p:nvGrpSpPr>
          <p:cNvPr id="2" name="Group 22"/>
          <p:cNvGrpSpPr/>
          <p:nvPr/>
        </p:nvGrpSpPr>
        <p:grpSpPr>
          <a:xfrm>
            <a:off x="2108200" y="914400"/>
            <a:ext cx="1955800" cy="787400"/>
            <a:chOff x="2336800" y="660400"/>
            <a:chExt cx="1955800" cy="787400"/>
          </a:xfrm>
        </p:grpSpPr>
        <p:sp>
          <p:nvSpPr>
            <p:cNvPr id="14" name="Oval Callout 13"/>
            <p:cNvSpPr/>
            <p:nvPr/>
          </p:nvSpPr>
          <p:spPr>
            <a:xfrm>
              <a:off x="2336800" y="660400"/>
              <a:ext cx="1955800" cy="787400"/>
            </a:xfrm>
            <a:prstGeom prst="wedgeEllipseCallout">
              <a:avLst>
                <a:gd name="adj1" fmla="val -30366"/>
                <a:gd name="adj2" fmla="val 102899"/>
              </a:avLst>
            </a:prstGeom>
            <a:noFill/>
          </p:spPr>
          <p:style>
            <a:lnRef idx="1">
              <a:schemeClr val="accent1"/>
            </a:lnRef>
            <a:fillRef idx="3">
              <a:schemeClr val="accent1"/>
            </a:fillRef>
            <a:effectRef idx="2">
              <a:schemeClr val="accent1"/>
            </a:effectRef>
            <a:fontRef idx="minor">
              <a:schemeClr val="lt1"/>
            </a:fontRef>
          </p:style>
          <p:txBody>
            <a:bodyPr rtlCol="0" anchor="ctr"/>
            <a:lstStyle/>
            <a:p>
              <a:endParaRPr lang="en-US" sz="1600" dirty="0" smtClean="0">
                <a:solidFill>
                  <a:schemeClr val="tx1"/>
                </a:solidFill>
              </a:endParaRPr>
            </a:p>
          </p:txBody>
        </p:sp>
        <p:sp>
          <p:nvSpPr>
            <p:cNvPr id="18" name="TextBox 17"/>
            <p:cNvSpPr txBox="1"/>
            <p:nvPr/>
          </p:nvSpPr>
          <p:spPr>
            <a:xfrm>
              <a:off x="2628900" y="685800"/>
              <a:ext cx="1447800" cy="738664"/>
            </a:xfrm>
            <a:prstGeom prst="rect">
              <a:avLst/>
            </a:prstGeom>
            <a:noFill/>
          </p:spPr>
          <p:txBody>
            <a:bodyPr wrap="square" rtlCol="0">
              <a:spAutoFit/>
            </a:bodyPr>
            <a:lstStyle/>
            <a:p>
              <a:r>
                <a:rPr lang="en-US" sz="1400" b="1" dirty="0" smtClean="0"/>
                <a:t>Next generation Infrastructure as a Service (</a:t>
              </a:r>
              <a:r>
                <a:rPr lang="en-US" sz="1400" b="1" dirty="0" err="1" smtClean="0"/>
                <a:t>IaaS</a:t>
              </a:r>
              <a:r>
                <a:rPr lang="en-US" sz="1400" b="1" dirty="0" smtClean="0"/>
                <a:t>)</a:t>
              </a:r>
              <a:endParaRPr lang="en-US" sz="1400" dirty="0" smtClean="0"/>
            </a:p>
          </p:txBody>
        </p:sp>
      </p:grpSp>
      <p:grpSp>
        <p:nvGrpSpPr>
          <p:cNvPr id="3" name="Group 21"/>
          <p:cNvGrpSpPr/>
          <p:nvPr/>
        </p:nvGrpSpPr>
        <p:grpSpPr>
          <a:xfrm>
            <a:off x="254000" y="952500"/>
            <a:ext cx="1803400" cy="802164"/>
            <a:chOff x="457200" y="622300"/>
            <a:chExt cx="1803400" cy="802164"/>
          </a:xfrm>
        </p:grpSpPr>
        <p:sp>
          <p:nvSpPr>
            <p:cNvPr id="11" name="Oval Callout 10"/>
            <p:cNvSpPr/>
            <p:nvPr/>
          </p:nvSpPr>
          <p:spPr>
            <a:xfrm>
              <a:off x="457200" y="622300"/>
              <a:ext cx="1803400" cy="787400"/>
            </a:xfrm>
            <a:prstGeom prst="wedgeEllipseCallout">
              <a:avLst>
                <a:gd name="adj1" fmla="val -18494"/>
                <a:gd name="adj2" fmla="val 65802"/>
              </a:avLst>
            </a:prstGeom>
            <a:noFill/>
          </p:spPr>
          <p:style>
            <a:lnRef idx="1">
              <a:schemeClr val="accent1"/>
            </a:lnRef>
            <a:fillRef idx="3">
              <a:schemeClr val="accent1"/>
            </a:fillRef>
            <a:effectRef idx="2">
              <a:schemeClr val="accent1"/>
            </a:effectRef>
            <a:fontRef idx="minor">
              <a:schemeClr val="lt1"/>
            </a:fontRef>
          </p:style>
          <p:txBody>
            <a:bodyPr rtlCol="0" anchor="ctr"/>
            <a:lstStyle/>
            <a:p>
              <a:endParaRPr lang="en-US" b="1" dirty="0" smtClean="0">
                <a:solidFill>
                  <a:schemeClr val="tx1"/>
                </a:solidFill>
              </a:endParaRPr>
            </a:p>
            <a:p>
              <a:endParaRPr lang="en-US" b="1" dirty="0" smtClean="0">
                <a:solidFill>
                  <a:schemeClr val="tx1"/>
                </a:solidFill>
              </a:endParaRPr>
            </a:p>
          </p:txBody>
        </p:sp>
        <p:sp>
          <p:nvSpPr>
            <p:cNvPr id="19" name="TextBox 18"/>
            <p:cNvSpPr txBox="1"/>
            <p:nvPr/>
          </p:nvSpPr>
          <p:spPr>
            <a:xfrm>
              <a:off x="609600" y="685800"/>
              <a:ext cx="1447800" cy="738664"/>
            </a:xfrm>
            <a:prstGeom prst="rect">
              <a:avLst/>
            </a:prstGeom>
            <a:noFill/>
          </p:spPr>
          <p:txBody>
            <a:bodyPr wrap="square" rtlCol="0">
              <a:spAutoFit/>
            </a:bodyPr>
            <a:lstStyle/>
            <a:p>
              <a:pPr algn="ctr"/>
              <a:r>
                <a:rPr lang="en-US" sz="1400" b="1" dirty="0" smtClean="0"/>
                <a:t>Virtualization – the complete concept</a:t>
              </a:r>
              <a:endParaRPr lang="en-US" sz="1400" dirty="0" smtClean="0"/>
            </a:p>
          </p:txBody>
        </p:sp>
      </p:grpSp>
      <p:sp>
        <p:nvSpPr>
          <p:cNvPr id="21" name="Oval Callout 20"/>
          <p:cNvSpPr/>
          <p:nvPr/>
        </p:nvSpPr>
        <p:spPr>
          <a:xfrm>
            <a:off x="114300" y="2805058"/>
            <a:ext cx="1803400" cy="787400"/>
          </a:xfrm>
          <a:prstGeom prst="wedgeEllipseCallout">
            <a:avLst>
              <a:gd name="adj1" fmla="val -18494"/>
              <a:gd name="adj2" fmla="val 65802"/>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endParaRPr lang="en-US" b="1" dirty="0" smtClean="0">
              <a:solidFill>
                <a:schemeClr val="tx1"/>
              </a:solidFill>
            </a:endParaRPr>
          </a:p>
          <a:p>
            <a:endParaRPr lang="en-US" b="1" dirty="0" smtClean="0">
              <a:solidFill>
                <a:schemeClr val="tx1"/>
              </a:solidFill>
            </a:endParaRPr>
          </a:p>
        </p:txBody>
      </p:sp>
      <p:sp>
        <p:nvSpPr>
          <p:cNvPr id="20" name="TextBox 19"/>
          <p:cNvSpPr txBox="1"/>
          <p:nvPr/>
        </p:nvSpPr>
        <p:spPr>
          <a:xfrm>
            <a:off x="101600" y="2828394"/>
            <a:ext cx="1701800" cy="738664"/>
          </a:xfrm>
          <a:prstGeom prst="rect">
            <a:avLst/>
          </a:prstGeom>
          <a:noFill/>
        </p:spPr>
        <p:txBody>
          <a:bodyPr wrap="square" rtlCol="0">
            <a:spAutoFit/>
          </a:bodyPr>
          <a:lstStyle/>
          <a:p>
            <a:pPr algn="ctr"/>
            <a:r>
              <a:rPr lang="en-US" sz="1400" b="1" dirty="0" err="1" smtClean="0"/>
              <a:t>ProfitBricks</a:t>
            </a:r>
            <a:r>
              <a:rPr lang="en-US" sz="1400" b="1" dirty="0" smtClean="0"/>
              <a:t> – hosting by experts for experts</a:t>
            </a:r>
            <a:endParaRPr lang="en-US" sz="1400" dirty="0" smtClean="0"/>
          </a:p>
        </p:txBody>
      </p:sp>
      <p:grpSp>
        <p:nvGrpSpPr>
          <p:cNvPr id="6" name="Group 24"/>
          <p:cNvGrpSpPr/>
          <p:nvPr/>
        </p:nvGrpSpPr>
        <p:grpSpPr>
          <a:xfrm>
            <a:off x="4114800" y="914400"/>
            <a:ext cx="2019300" cy="838067"/>
            <a:chOff x="457200" y="622300"/>
            <a:chExt cx="1803400" cy="787400"/>
          </a:xfrm>
        </p:grpSpPr>
        <p:sp>
          <p:nvSpPr>
            <p:cNvPr id="26" name="Oval Callout 25"/>
            <p:cNvSpPr/>
            <p:nvPr/>
          </p:nvSpPr>
          <p:spPr>
            <a:xfrm>
              <a:off x="457200" y="622300"/>
              <a:ext cx="1803400" cy="787400"/>
            </a:xfrm>
            <a:prstGeom prst="wedgeEllipseCallout">
              <a:avLst>
                <a:gd name="adj1" fmla="val -18494"/>
                <a:gd name="adj2" fmla="val 65802"/>
              </a:avLst>
            </a:prstGeom>
            <a:noFill/>
          </p:spPr>
          <p:style>
            <a:lnRef idx="1">
              <a:schemeClr val="accent1"/>
            </a:lnRef>
            <a:fillRef idx="3">
              <a:schemeClr val="accent1"/>
            </a:fillRef>
            <a:effectRef idx="2">
              <a:schemeClr val="accent1"/>
            </a:effectRef>
            <a:fontRef idx="minor">
              <a:schemeClr val="lt1"/>
            </a:fontRef>
          </p:style>
          <p:txBody>
            <a:bodyPr rtlCol="0" anchor="ctr"/>
            <a:lstStyle/>
            <a:p>
              <a:endParaRPr lang="en-US" b="1" dirty="0" smtClean="0">
                <a:solidFill>
                  <a:schemeClr val="tx1"/>
                </a:solidFill>
              </a:endParaRPr>
            </a:p>
            <a:p>
              <a:endParaRPr lang="en-US" b="1" dirty="0" smtClean="0">
                <a:solidFill>
                  <a:schemeClr val="tx1"/>
                </a:solidFill>
              </a:endParaRPr>
            </a:p>
          </p:txBody>
        </p:sp>
        <p:sp>
          <p:nvSpPr>
            <p:cNvPr id="27" name="TextBox 26"/>
            <p:cNvSpPr txBox="1"/>
            <p:nvPr/>
          </p:nvSpPr>
          <p:spPr>
            <a:xfrm>
              <a:off x="500731" y="696965"/>
              <a:ext cx="1651000" cy="694006"/>
            </a:xfrm>
            <a:prstGeom prst="rect">
              <a:avLst/>
            </a:prstGeom>
            <a:noFill/>
          </p:spPr>
          <p:txBody>
            <a:bodyPr wrap="square" rtlCol="0">
              <a:spAutoFit/>
            </a:bodyPr>
            <a:lstStyle/>
            <a:p>
              <a:pPr algn="ctr"/>
              <a:r>
                <a:rPr lang="en-US" sz="1400" b="1" dirty="0" smtClean="0"/>
                <a:t>Save time &amp; money with modern cloud technology</a:t>
              </a:r>
              <a:endParaRPr lang="en-US" sz="1400" dirty="0" smtClean="0"/>
            </a:p>
          </p:txBody>
        </p:sp>
      </p:grpSp>
      <p:sp>
        <p:nvSpPr>
          <p:cNvPr id="32" name="Line Callout 1 31"/>
          <p:cNvSpPr/>
          <p:nvPr/>
        </p:nvSpPr>
        <p:spPr>
          <a:xfrm>
            <a:off x="6235700" y="622300"/>
            <a:ext cx="1155700" cy="861536"/>
          </a:xfrm>
          <a:prstGeom prst="borderCallout1">
            <a:avLst>
              <a:gd name="adj1" fmla="val 99825"/>
              <a:gd name="adj2" fmla="val -1344"/>
              <a:gd name="adj3" fmla="val 230429"/>
              <a:gd name="adj4" fmla="val -112887"/>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TextBox 32"/>
          <p:cNvSpPr txBox="1"/>
          <p:nvPr/>
        </p:nvSpPr>
        <p:spPr>
          <a:xfrm>
            <a:off x="6159500" y="668972"/>
            <a:ext cx="1213655" cy="738664"/>
          </a:xfrm>
          <a:prstGeom prst="rect">
            <a:avLst/>
          </a:prstGeom>
          <a:noFill/>
        </p:spPr>
        <p:txBody>
          <a:bodyPr wrap="square" rtlCol="0">
            <a:spAutoFit/>
          </a:bodyPr>
          <a:lstStyle/>
          <a:p>
            <a:pPr algn="ctr"/>
            <a:r>
              <a:rPr lang="en-US" sz="1400" b="1" dirty="0" smtClean="0"/>
              <a:t>Your own virtual data center</a:t>
            </a:r>
            <a:endParaRPr lang="en-US" sz="1400" dirty="0" smtClean="0"/>
          </a:p>
        </p:txBody>
      </p:sp>
      <p:sp>
        <p:nvSpPr>
          <p:cNvPr id="34" name="Line Callout 1 33"/>
          <p:cNvSpPr/>
          <p:nvPr/>
        </p:nvSpPr>
        <p:spPr>
          <a:xfrm>
            <a:off x="7114772" y="1323896"/>
            <a:ext cx="1155700" cy="861536"/>
          </a:xfrm>
          <a:prstGeom prst="borderCallout1">
            <a:avLst>
              <a:gd name="adj1" fmla="val 48232"/>
              <a:gd name="adj2" fmla="val -1344"/>
              <a:gd name="adj3" fmla="val 217162"/>
              <a:gd name="adj4" fmla="val -172227"/>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TextBox 34"/>
          <p:cNvSpPr txBox="1"/>
          <p:nvPr/>
        </p:nvSpPr>
        <p:spPr>
          <a:xfrm>
            <a:off x="7089372" y="1408058"/>
            <a:ext cx="1213655" cy="738664"/>
          </a:xfrm>
          <a:prstGeom prst="rect">
            <a:avLst/>
          </a:prstGeom>
          <a:noFill/>
        </p:spPr>
        <p:txBody>
          <a:bodyPr wrap="square" rtlCol="0">
            <a:spAutoFit/>
          </a:bodyPr>
          <a:lstStyle/>
          <a:p>
            <a:pPr algn="ctr"/>
            <a:r>
              <a:rPr lang="en-US" sz="1400" b="1" dirty="0" smtClean="0"/>
              <a:t>Graphical user interface (DCD)</a:t>
            </a:r>
            <a:r>
              <a:rPr lang="en-US" sz="1400" dirty="0" smtClean="0"/>
              <a:t> </a:t>
            </a:r>
          </a:p>
        </p:txBody>
      </p:sp>
      <p:sp>
        <p:nvSpPr>
          <p:cNvPr id="36" name="Line Callout 1 35"/>
          <p:cNvSpPr/>
          <p:nvPr/>
        </p:nvSpPr>
        <p:spPr>
          <a:xfrm>
            <a:off x="7444972" y="2301186"/>
            <a:ext cx="1155700" cy="861536"/>
          </a:xfrm>
          <a:prstGeom prst="borderCallout1">
            <a:avLst>
              <a:gd name="adj1" fmla="val 48232"/>
              <a:gd name="adj2" fmla="val -1344"/>
              <a:gd name="adj3" fmla="val 165569"/>
              <a:gd name="adj4" fmla="val -190908"/>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TextBox 36"/>
          <p:cNvSpPr txBox="1"/>
          <p:nvPr/>
        </p:nvSpPr>
        <p:spPr>
          <a:xfrm>
            <a:off x="7381472" y="2424058"/>
            <a:ext cx="1213655" cy="523220"/>
          </a:xfrm>
          <a:prstGeom prst="rect">
            <a:avLst/>
          </a:prstGeom>
          <a:noFill/>
        </p:spPr>
        <p:txBody>
          <a:bodyPr wrap="square" rtlCol="0">
            <a:spAutoFit/>
          </a:bodyPr>
          <a:lstStyle/>
          <a:p>
            <a:pPr algn="ctr"/>
            <a:r>
              <a:rPr lang="en-US" sz="1400" b="1" dirty="0" smtClean="0"/>
              <a:t>Tailor-made servers</a:t>
            </a:r>
            <a:r>
              <a:rPr lang="en-US" sz="1400" dirty="0" smtClean="0"/>
              <a:t> </a:t>
            </a:r>
          </a:p>
        </p:txBody>
      </p:sp>
      <p:sp>
        <p:nvSpPr>
          <p:cNvPr id="38" name="Line Callout 1 37"/>
          <p:cNvSpPr/>
          <p:nvPr/>
        </p:nvSpPr>
        <p:spPr>
          <a:xfrm>
            <a:off x="7121927" y="5958364"/>
            <a:ext cx="1155700" cy="861536"/>
          </a:xfrm>
          <a:prstGeom prst="borderCallout1">
            <a:avLst>
              <a:gd name="adj1" fmla="val 48232"/>
              <a:gd name="adj2" fmla="val -1344"/>
              <a:gd name="adj3" fmla="val -99771"/>
              <a:gd name="adj4" fmla="val -187613"/>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TextBox 38"/>
          <p:cNvSpPr txBox="1"/>
          <p:nvPr/>
        </p:nvSpPr>
        <p:spPr>
          <a:xfrm>
            <a:off x="7089372" y="6118304"/>
            <a:ext cx="1213655" cy="523220"/>
          </a:xfrm>
          <a:prstGeom prst="rect">
            <a:avLst/>
          </a:prstGeom>
          <a:noFill/>
        </p:spPr>
        <p:txBody>
          <a:bodyPr wrap="square" rtlCol="0">
            <a:spAutoFit/>
          </a:bodyPr>
          <a:lstStyle/>
          <a:p>
            <a:pPr algn="ctr"/>
            <a:r>
              <a:rPr lang="en-US" sz="1400" b="1" dirty="0" smtClean="0"/>
              <a:t>Simplest pricing model</a:t>
            </a:r>
            <a:r>
              <a:rPr lang="en-US" sz="1400" dirty="0" smtClean="0"/>
              <a:t> </a:t>
            </a:r>
          </a:p>
        </p:txBody>
      </p:sp>
      <p:sp>
        <p:nvSpPr>
          <p:cNvPr id="40" name="Line Callout 1 39"/>
          <p:cNvSpPr/>
          <p:nvPr/>
        </p:nvSpPr>
        <p:spPr>
          <a:xfrm>
            <a:off x="7975600" y="5167868"/>
            <a:ext cx="1155700" cy="861536"/>
          </a:xfrm>
          <a:prstGeom prst="borderCallout1">
            <a:avLst>
              <a:gd name="adj1" fmla="val 48232"/>
              <a:gd name="adj2" fmla="val -1344"/>
              <a:gd name="adj3" fmla="val -79134"/>
              <a:gd name="adj4" fmla="val -252447"/>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TextBox 40"/>
          <p:cNvSpPr txBox="1"/>
          <p:nvPr/>
        </p:nvSpPr>
        <p:spPr>
          <a:xfrm>
            <a:off x="7927572" y="5239940"/>
            <a:ext cx="1213655" cy="738664"/>
          </a:xfrm>
          <a:prstGeom prst="rect">
            <a:avLst/>
          </a:prstGeom>
          <a:noFill/>
        </p:spPr>
        <p:txBody>
          <a:bodyPr wrap="square" rtlCol="0">
            <a:spAutoFit/>
          </a:bodyPr>
          <a:lstStyle/>
          <a:p>
            <a:pPr algn="ctr"/>
            <a:r>
              <a:rPr lang="en-US" sz="1400" b="1" dirty="0" smtClean="0"/>
              <a:t>Freedom in network structure</a:t>
            </a:r>
            <a:r>
              <a:rPr lang="en-US" sz="1400" dirty="0" smtClean="0"/>
              <a:t> </a:t>
            </a:r>
          </a:p>
        </p:txBody>
      </p:sp>
      <p:sp>
        <p:nvSpPr>
          <p:cNvPr id="42" name="Line Callout 1 41"/>
          <p:cNvSpPr/>
          <p:nvPr/>
        </p:nvSpPr>
        <p:spPr>
          <a:xfrm>
            <a:off x="7962900" y="3136290"/>
            <a:ext cx="1155700" cy="861536"/>
          </a:xfrm>
          <a:prstGeom prst="borderCallout1">
            <a:avLst>
              <a:gd name="adj1" fmla="val 26120"/>
              <a:gd name="adj2" fmla="val -2443"/>
              <a:gd name="adj3" fmla="val 31424"/>
              <a:gd name="adj4" fmla="val -99700"/>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 name="Line Callout 1 42"/>
          <p:cNvSpPr/>
          <p:nvPr/>
        </p:nvSpPr>
        <p:spPr>
          <a:xfrm>
            <a:off x="7147327" y="3592458"/>
            <a:ext cx="1155700" cy="861536"/>
          </a:xfrm>
          <a:prstGeom prst="borderCallout1">
            <a:avLst>
              <a:gd name="adj1" fmla="val 48232"/>
              <a:gd name="adj2" fmla="val -1344"/>
              <a:gd name="adj3" fmla="val 47640"/>
              <a:gd name="adj4" fmla="val -48051"/>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4" name="Line Callout 1 43"/>
          <p:cNvSpPr/>
          <p:nvPr/>
        </p:nvSpPr>
        <p:spPr>
          <a:xfrm>
            <a:off x="7960127" y="4252858"/>
            <a:ext cx="1155700" cy="861536"/>
          </a:xfrm>
          <a:prstGeom prst="borderCallout1">
            <a:avLst>
              <a:gd name="adj1" fmla="val 48232"/>
              <a:gd name="adj2" fmla="val -1344"/>
              <a:gd name="adj3" fmla="val 28476"/>
              <a:gd name="adj4" fmla="val -134865"/>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TextBox 45"/>
          <p:cNvSpPr txBox="1"/>
          <p:nvPr/>
        </p:nvSpPr>
        <p:spPr>
          <a:xfrm>
            <a:off x="7063972" y="3664530"/>
            <a:ext cx="1213655" cy="738664"/>
          </a:xfrm>
          <a:prstGeom prst="rect">
            <a:avLst/>
          </a:prstGeom>
          <a:noFill/>
        </p:spPr>
        <p:txBody>
          <a:bodyPr wrap="square" rtlCol="0">
            <a:spAutoFit/>
          </a:bodyPr>
          <a:lstStyle/>
          <a:p>
            <a:pPr algn="ctr"/>
            <a:r>
              <a:rPr lang="en-US" sz="1400" b="1" dirty="0" smtClean="0"/>
              <a:t>Fully meshed </a:t>
            </a:r>
            <a:r>
              <a:rPr lang="en-US" sz="1400" b="1" dirty="0" err="1" smtClean="0"/>
              <a:t>InfiniBand</a:t>
            </a:r>
            <a:r>
              <a:rPr lang="en-US" sz="1400" b="1" dirty="0" smtClean="0"/>
              <a:t> networking</a:t>
            </a:r>
            <a:r>
              <a:rPr lang="en-US" sz="1400" dirty="0" smtClean="0"/>
              <a:t> </a:t>
            </a:r>
          </a:p>
        </p:txBody>
      </p:sp>
      <p:sp>
        <p:nvSpPr>
          <p:cNvPr id="47" name="TextBox 46"/>
          <p:cNvSpPr txBox="1"/>
          <p:nvPr/>
        </p:nvSpPr>
        <p:spPr>
          <a:xfrm>
            <a:off x="7899399" y="4413830"/>
            <a:ext cx="1213655" cy="523220"/>
          </a:xfrm>
          <a:prstGeom prst="rect">
            <a:avLst/>
          </a:prstGeom>
          <a:noFill/>
        </p:spPr>
        <p:txBody>
          <a:bodyPr wrap="square" rtlCol="0">
            <a:spAutoFit/>
          </a:bodyPr>
          <a:lstStyle/>
          <a:p>
            <a:pPr algn="ctr"/>
            <a:r>
              <a:rPr lang="en-US" sz="1400" b="1" dirty="0" err="1" smtClean="0"/>
              <a:t>SysAdmin</a:t>
            </a:r>
            <a:r>
              <a:rPr lang="en-US" sz="1400" b="1" dirty="0" smtClean="0"/>
              <a:t> Support</a:t>
            </a:r>
            <a:r>
              <a:rPr lang="en-US" sz="1400" dirty="0" smtClean="0"/>
              <a:t> </a:t>
            </a:r>
          </a:p>
        </p:txBody>
      </p:sp>
      <p:sp>
        <p:nvSpPr>
          <p:cNvPr id="45" name="TextBox 44"/>
          <p:cNvSpPr txBox="1"/>
          <p:nvPr/>
        </p:nvSpPr>
        <p:spPr>
          <a:xfrm>
            <a:off x="8041872" y="3106762"/>
            <a:ext cx="1213655" cy="738664"/>
          </a:xfrm>
          <a:prstGeom prst="rect">
            <a:avLst/>
          </a:prstGeom>
          <a:noFill/>
        </p:spPr>
        <p:txBody>
          <a:bodyPr wrap="square" rtlCol="0">
            <a:spAutoFit/>
          </a:bodyPr>
          <a:lstStyle/>
          <a:p>
            <a:pPr algn="ctr"/>
            <a:r>
              <a:rPr lang="en-US" sz="1400" b="1" dirty="0" smtClean="0"/>
              <a:t>Dual-redundant storage</a:t>
            </a:r>
            <a:r>
              <a:rPr lang="en-US" sz="1400" dirty="0" smtClean="0"/>
              <a:t> </a:t>
            </a:r>
          </a:p>
        </p:txBody>
      </p:sp>
      <p:grpSp>
        <p:nvGrpSpPr>
          <p:cNvPr id="7" name="Group 47"/>
          <p:cNvGrpSpPr/>
          <p:nvPr/>
        </p:nvGrpSpPr>
        <p:grpSpPr>
          <a:xfrm>
            <a:off x="63500" y="4143638"/>
            <a:ext cx="546100" cy="442912"/>
            <a:chOff x="203200" y="1354138"/>
            <a:chExt cx="546100" cy="442912"/>
          </a:xfrm>
        </p:grpSpPr>
        <p:sp>
          <p:nvSpPr>
            <p:cNvPr id="49" name="TextBox 48"/>
            <p:cNvSpPr txBox="1"/>
            <p:nvPr/>
          </p:nvSpPr>
          <p:spPr>
            <a:xfrm>
              <a:off x="279400" y="1366838"/>
              <a:ext cx="469900" cy="369332"/>
            </a:xfrm>
            <a:prstGeom prst="rect">
              <a:avLst/>
            </a:prstGeom>
            <a:noFill/>
          </p:spPr>
          <p:txBody>
            <a:bodyPr wrap="square" rtlCol="0">
              <a:spAutoFit/>
            </a:bodyPr>
            <a:lstStyle/>
            <a:p>
              <a:r>
                <a:rPr lang="en-US" dirty="0" smtClean="0"/>
                <a:t>1</a:t>
              </a:r>
              <a:endParaRPr lang="en-US" dirty="0"/>
            </a:p>
          </p:txBody>
        </p:sp>
        <p:sp>
          <p:nvSpPr>
            <p:cNvPr id="50" name="Oval 49"/>
            <p:cNvSpPr/>
            <p:nvPr/>
          </p:nvSpPr>
          <p:spPr>
            <a:xfrm>
              <a:off x="203200" y="1354138"/>
              <a:ext cx="457200" cy="442912"/>
            </a:xfrm>
            <a:prstGeom prst="ellipse">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8" name="Group 50"/>
          <p:cNvGrpSpPr/>
          <p:nvPr/>
        </p:nvGrpSpPr>
        <p:grpSpPr>
          <a:xfrm>
            <a:off x="3706342" y="2593286"/>
            <a:ext cx="546100" cy="442912"/>
            <a:chOff x="203200" y="1354138"/>
            <a:chExt cx="546100" cy="442912"/>
          </a:xfrm>
        </p:grpSpPr>
        <p:sp>
          <p:nvSpPr>
            <p:cNvPr id="52" name="TextBox 51"/>
            <p:cNvSpPr txBox="1"/>
            <p:nvPr/>
          </p:nvSpPr>
          <p:spPr>
            <a:xfrm>
              <a:off x="279400" y="1366838"/>
              <a:ext cx="469900" cy="369332"/>
            </a:xfrm>
            <a:prstGeom prst="rect">
              <a:avLst/>
            </a:prstGeom>
            <a:noFill/>
          </p:spPr>
          <p:txBody>
            <a:bodyPr wrap="square" rtlCol="0">
              <a:spAutoFit/>
            </a:bodyPr>
            <a:lstStyle/>
            <a:p>
              <a:r>
                <a:rPr lang="en-US" dirty="0" smtClean="0"/>
                <a:t>2</a:t>
              </a:r>
              <a:endParaRPr lang="en-US" dirty="0"/>
            </a:p>
          </p:txBody>
        </p:sp>
        <p:sp>
          <p:nvSpPr>
            <p:cNvPr id="53" name="Oval 52"/>
            <p:cNvSpPr/>
            <p:nvPr/>
          </p:nvSpPr>
          <p:spPr>
            <a:xfrm>
              <a:off x="203200" y="1354138"/>
              <a:ext cx="457200" cy="442912"/>
            </a:xfrm>
            <a:prstGeom prst="ellipse">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European Print Adv Translation</a:t>
            </a:r>
            <a:endParaRPr lang="en-US" dirty="0"/>
          </a:p>
        </p:txBody>
      </p:sp>
      <p:pic>
        <p:nvPicPr>
          <p:cNvPr id="4" name="Picture 3"/>
          <p:cNvPicPr>
            <a:picLocks noChangeAspect="1"/>
          </p:cNvPicPr>
          <p:nvPr/>
        </p:nvPicPr>
        <p:blipFill>
          <a:blip r:embed="rId2"/>
          <a:stretch>
            <a:fillRect/>
          </a:stretch>
        </p:blipFill>
        <p:spPr>
          <a:xfrm>
            <a:off x="457200" y="1809750"/>
            <a:ext cx="8229600" cy="2699044"/>
          </a:xfrm>
          <a:prstGeom prst="rect">
            <a:avLst/>
          </a:prstGeom>
        </p:spPr>
      </p:pic>
      <p:grpSp>
        <p:nvGrpSpPr>
          <p:cNvPr id="7" name="Group 6"/>
          <p:cNvGrpSpPr/>
          <p:nvPr/>
        </p:nvGrpSpPr>
        <p:grpSpPr>
          <a:xfrm>
            <a:off x="203200" y="1354138"/>
            <a:ext cx="546100" cy="442912"/>
            <a:chOff x="203200" y="1354138"/>
            <a:chExt cx="546100" cy="442912"/>
          </a:xfrm>
        </p:grpSpPr>
        <p:sp>
          <p:nvSpPr>
            <p:cNvPr id="5" name="TextBox 4"/>
            <p:cNvSpPr txBox="1"/>
            <p:nvPr/>
          </p:nvSpPr>
          <p:spPr>
            <a:xfrm>
              <a:off x="279400" y="1366838"/>
              <a:ext cx="469900" cy="369332"/>
            </a:xfrm>
            <a:prstGeom prst="rect">
              <a:avLst/>
            </a:prstGeom>
            <a:noFill/>
          </p:spPr>
          <p:txBody>
            <a:bodyPr wrap="square" rtlCol="0">
              <a:spAutoFit/>
            </a:bodyPr>
            <a:lstStyle/>
            <a:p>
              <a:r>
                <a:rPr lang="en-US" dirty="0" smtClean="0"/>
                <a:t>1</a:t>
              </a:r>
              <a:endParaRPr lang="en-US" dirty="0"/>
            </a:p>
          </p:txBody>
        </p:sp>
        <p:sp>
          <p:nvSpPr>
            <p:cNvPr id="6" name="Oval 5"/>
            <p:cNvSpPr/>
            <p:nvPr/>
          </p:nvSpPr>
          <p:spPr>
            <a:xfrm>
              <a:off x="203200" y="1354138"/>
              <a:ext cx="457200" cy="442912"/>
            </a:xfrm>
            <a:prstGeom prst="ellipse">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8" name="Group 7"/>
          <p:cNvGrpSpPr/>
          <p:nvPr/>
        </p:nvGrpSpPr>
        <p:grpSpPr>
          <a:xfrm>
            <a:off x="222250" y="4508794"/>
            <a:ext cx="546100" cy="442912"/>
            <a:chOff x="203200" y="1354138"/>
            <a:chExt cx="546100" cy="442912"/>
          </a:xfrm>
        </p:grpSpPr>
        <p:sp>
          <p:nvSpPr>
            <p:cNvPr id="9" name="TextBox 8"/>
            <p:cNvSpPr txBox="1"/>
            <p:nvPr/>
          </p:nvSpPr>
          <p:spPr>
            <a:xfrm>
              <a:off x="279400" y="1366838"/>
              <a:ext cx="469900" cy="369332"/>
            </a:xfrm>
            <a:prstGeom prst="rect">
              <a:avLst/>
            </a:prstGeom>
            <a:noFill/>
          </p:spPr>
          <p:txBody>
            <a:bodyPr wrap="square" rtlCol="0">
              <a:spAutoFit/>
            </a:bodyPr>
            <a:lstStyle/>
            <a:p>
              <a:r>
                <a:rPr lang="en-US" dirty="0" smtClean="0"/>
                <a:t>2</a:t>
              </a:r>
              <a:endParaRPr lang="en-US" dirty="0"/>
            </a:p>
          </p:txBody>
        </p:sp>
        <p:sp>
          <p:nvSpPr>
            <p:cNvPr id="10" name="Oval 9"/>
            <p:cNvSpPr/>
            <p:nvPr/>
          </p:nvSpPr>
          <p:spPr>
            <a:xfrm>
              <a:off x="203200" y="1354138"/>
              <a:ext cx="457200" cy="442912"/>
            </a:xfrm>
            <a:prstGeom prst="ellipse">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pic>
        <p:nvPicPr>
          <p:cNvPr id="11" name="Picture 10"/>
          <p:cNvPicPr>
            <a:picLocks noChangeAspect="1"/>
          </p:cNvPicPr>
          <p:nvPr/>
        </p:nvPicPr>
        <p:blipFill>
          <a:blip r:embed="rId3"/>
          <a:stretch>
            <a:fillRect/>
          </a:stretch>
        </p:blipFill>
        <p:spPr>
          <a:xfrm>
            <a:off x="533399" y="4954326"/>
            <a:ext cx="8236749" cy="1116274"/>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58738"/>
            <a:ext cx="8229600" cy="563562"/>
          </a:xfrm>
        </p:spPr>
        <p:txBody>
          <a:bodyPr>
            <a:normAutofit fontScale="90000"/>
          </a:bodyPr>
          <a:lstStyle/>
          <a:p>
            <a:r>
              <a:rPr lang="en-US" dirty="0" smtClean="0"/>
              <a:t>Contents</a:t>
            </a:r>
            <a:endParaRPr lang="en-US" dirty="0"/>
          </a:p>
        </p:txBody>
      </p:sp>
      <p:sp>
        <p:nvSpPr>
          <p:cNvPr id="5" name="TextBox 4"/>
          <p:cNvSpPr txBox="1"/>
          <p:nvPr/>
        </p:nvSpPr>
        <p:spPr>
          <a:xfrm>
            <a:off x="444500" y="622300"/>
            <a:ext cx="8534400" cy="6247865"/>
          </a:xfrm>
          <a:prstGeom prst="rect">
            <a:avLst/>
          </a:prstGeom>
          <a:noFill/>
        </p:spPr>
        <p:txBody>
          <a:bodyPr wrap="square" rtlCol="0">
            <a:spAutoFit/>
          </a:bodyPr>
          <a:lstStyle/>
          <a:p>
            <a:pPr marL="342900" indent="-342900">
              <a:buFont typeface="+mj-lt"/>
              <a:buAutoNum type="arabicPeriod"/>
            </a:pPr>
            <a:r>
              <a:rPr lang="en-US" dirty="0" smtClean="0"/>
              <a:t>US market launch advertising project description</a:t>
            </a:r>
          </a:p>
          <a:p>
            <a:pPr marL="342900" indent="-342900">
              <a:buFont typeface="+mj-lt"/>
              <a:buAutoNum type="arabicPeriod"/>
            </a:pPr>
            <a:r>
              <a:rPr lang="en-US" dirty="0" smtClean="0"/>
              <a:t>PB history</a:t>
            </a:r>
          </a:p>
          <a:p>
            <a:pPr marL="342900" indent="-342900">
              <a:buFont typeface="+mj-lt"/>
              <a:buAutoNum type="arabicPeriod"/>
            </a:pPr>
            <a:r>
              <a:rPr lang="en-US" dirty="0" smtClean="0"/>
              <a:t>PB mission statement</a:t>
            </a:r>
          </a:p>
          <a:p>
            <a:pPr marL="342900" indent="-342900">
              <a:buFont typeface="+mj-lt"/>
              <a:buAutoNum type="arabicPeriod"/>
            </a:pPr>
            <a:r>
              <a:rPr lang="en-US" dirty="0" smtClean="0"/>
              <a:t>US market name &amp; definition</a:t>
            </a:r>
          </a:p>
          <a:p>
            <a:pPr marL="342900" indent="-342900">
              <a:buFont typeface="+mj-lt"/>
              <a:buAutoNum type="arabicPeriod"/>
            </a:pPr>
            <a:r>
              <a:rPr lang="en-US" dirty="0" smtClean="0"/>
              <a:t>Cloud industry structure</a:t>
            </a:r>
          </a:p>
          <a:p>
            <a:pPr marL="342900" indent="-342900">
              <a:buFont typeface="+mj-lt"/>
              <a:buAutoNum type="arabicPeriod"/>
            </a:pPr>
            <a:r>
              <a:rPr lang="en-US" dirty="0" smtClean="0"/>
              <a:t>US market overview</a:t>
            </a:r>
          </a:p>
          <a:p>
            <a:pPr marL="800100" lvl="1" indent="-342900">
              <a:buFont typeface="+mj-lt"/>
              <a:buAutoNum type="alphaLcParenR"/>
            </a:pPr>
            <a:r>
              <a:rPr lang="en-US" sz="1400" dirty="0" smtClean="0"/>
              <a:t>US market overview - Dec. ’11 Gartner</a:t>
            </a:r>
          </a:p>
          <a:p>
            <a:pPr marL="800100" lvl="1" indent="-342900">
              <a:buFont typeface="+mj-lt"/>
              <a:buAutoNum type="alphaLcParenR"/>
            </a:pPr>
            <a:r>
              <a:rPr lang="en-US" sz="1400" dirty="0" smtClean="0"/>
              <a:t>Leading market use cases – Today</a:t>
            </a:r>
          </a:p>
          <a:p>
            <a:pPr marL="800100" lvl="1" indent="-342900">
              <a:buFont typeface="+mj-lt"/>
              <a:buAutoNum type="alphaLcParenR"/>
            </a:pPr>
            <a:r>
              <a:rPr lang="en-US" sz="1400" dirty="0" smtClean="0"/>
              <a:t>US market overview - ‘a little history’ - Dec. ‘10 Gartner</a:t>
            </a:r>
          </a:p>
          <a:p>
            <a:pPr marL="800100" lvl="1" indent="-342900">
              <a:buFont typeface="+mj-lt"/>
              <a:buAutoNum type="alphaLcParenR"/>
            </a:pPr>
            <a:r>
              <a:rPr lang="en-US" sz="1400" dirty="0" smtClean="0"/>
              <a:t>US market competitive landscape - Gartner Magic Quadrants ‘10 &amp; ‘11</a:t>
            </a:r>
          </a:p>
          <a:p>
            <a:pPr marL="342900" indent="-342900">
              <a:buFont typeface="+mj-lt"/>
              <a:buAutoNum type="arabicPeriod"/>
            </a:pPr>
            <a:r>
              <a:rPr lang="en-US" dirty="0" smtClean="0"/>
              <a:t>Market use cases</a:t>
            </a:r>
          </a:p>
          <a:p>
            <a:pPr marL="342900" indent="-342900">
              <a:buFont typeface="+mj-lt"/>
              <a:buAutoNum type="arabicPeriod"/>
            </a:pPr>
            <a:r>
              <a:rPr lang="en-US" dirty="0" smtClean="0"/>
              <a:t>Launch markets</a:t>
            </a:r>
          </a:p>
          <a:p>
            <a:pPr marL="342900" indent="-342900">
              <a:buFont typeface="+mj-lt"/>
              <a:buAutoNum type="arabicPeriod"/>
            </a:pPr>
            <a:r>
              <a:rPr lang="en-US" dirty="0" smtClean="0"/>
              <a:t>Launch target audience &amp; personas</a:t>
            </a:r>
          </a:p>
          <a:p>
            <a:pPr marL="342900" indent="-342900">
              <a:buFont typeface="+mj-lt"/>
              <a:buAutoNum type="arabicPeriod"/>
            </a:pPr>
            <a:r>
              <a:rPr lang="en-US" dirty="0" smtClean="0"/>
              <a:t>Customer buying priorities</a:t>
            </a:r>
          </a:p>
          <a:p>
            <a:pPr marL="342900" indent="-342900">
              <a:buFont typeface="+mj-lt"/>
              <a:buAutoNum type="arabicPeriod"/>
            </a:pPr>
            <a:r>
              <a:rPr lang="en-US" dirty="0" smtClean="0"/>
              <a:t>PB primary value propositions &amp; messaging</a:t>
            </a:r>
          </a:p>
          <a:p>
            <a:pPr marL="342900" indent="-342900">
              <a:buFont typeface="+mj-lt"/>
              <a:buAutoNum type="arabicPeriod"/>
            </a:pPr>
            <a:r>
              <a:rPr lang="en-US" dirty="0" smtClean="0"/>
              <a:t>Messaging ‘hook’ concepts – </a:t>
            </a:r>
            <a:r>
              <a:rPr lang="en-US" dirty="0" err="1" smtClean="0"/>
              <a:t>ProfitBricks</a:t>
            </a:r>
            <a:r>
              <a:rPr lang="en-US" dirty="0" smtClean="0"/>
              <a:t> differentiators</a:t>
            </a:r>
          </a:p>
          <a:p>
            <a:pPr marL="342900" indent="-342900">
              <a:buFont typeface="+mj-lt"/>
              <a:buAutoNum type="arabicPeriod"/>
            </a:pPr>
            <a:r>
              <a:rPr lang="en-US" dirty="0" smtClean="0"/>
              <a:t>European market launch print adv – May 2012</a:t>
            </a:r>
          </a:p>
          <a:p>
            <a:pPr marL="342900" indent="-342900">
              <a:buFont typeface="+mj-lt"/>
              <a:buAutoNum type="arabicPeriod"/>
            </a:pPr>
            <a:r>
              <a:rPr lang="en-US" dirty="0" smtClean="0"/>
              <a:t>Advertising/Communications Priority</a:t>
            </a:r>
          </a:p>
          <a:p>
            <a:pPr marL="342900" indent="-342900">
              <a:buFont typeface="+mj-lt"/>
              <a:buAutoNum type="arabicPeriod"/>
            </a:pPr>
            <a:r>
              <a:rPr lang="en-US" dirty="0" smtClean="0"/>
              <a:t>Competitive Messaging</a:t>
            </a:r>
          </a:p>
          <a:p>
            <a:pPr marL="800100" lvl="1" indent="-342900">
              <a:buFont typeface="+mj-lt"/>
              <a:buAutoNum type="alphaLcParenR"/>
            </a:pPr>
            <a:r>
              <a:rPr lang="en-US" sz="1400" dirty="0" smtClean="0"/>
              <a:t>Brand logos</a:t>
            </a:r>
          </a:p>
          <a:p>
            <a:pPr marL="800100" lvl="1" indent="-342900">
              <a:buFont typeface="+mj-lt"/>
              <a:buAutoNum type="alphaLcParenR"/>
            </a:pPr>
            <a:r>
              <a:rPr lang="en-US" sz="1400" dirty="0" smtClean="0"/>
              <a:t>Brand taglines</a:t>
            </a:r>
          </a:p>
          <a:p>
            <a:pPr marL="800100" lvl="1" indent="-342900">
              <a:buFont typeface="+mj-lt"/>
              <a:buAutoNum type="alphaLcParenR"/>
            </a:pPr>
            <a:r>
              <a:rPr lang="en-US" sz="1400" dirty="0" smtClean="0"/>
              <a:t>Web page header messages</a:t>
            </a:r>
          </a:p>
          <a:p>
            <a:pPr marL="800100" lvl="1" indent="-342900">
              <a:buFont typeface="+mj-lt"/>
              <a:buAutoNum type="alphaLcParenR"/>
            </a:pPr>
            <a:r>
              <a:rPr lang="en-US" sz="1400" dirty="0" err="1" smtClean="0"/>
              <a:t>USPs</a:t>
            </a:r>
            <a:endParaRPr lang="en-US" dirty="0" smtClean="0"/>
          </a:p>
          <a:p>
            <a:pPr marL="342900" indent="-342900">
              <a:buFont typeface="+mj-lt"/>
              <a:buAutoNum type="arabicPeriod"/>
            </a:pP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Advertising/Communications Priority</a:t>
            </a:r>
            <a:endParaRPr lang="en-US" dirty="0"/>
          </a:p>
        </p:txBody>
      </p:sp>
      <p:sp>
        <p:nvSpPr>
          <p:cNvPr id="4" name="TextBox 3"/>
          <p:cNvSpPr txBox="1"/>
          <p:nvPr/>
        </p:nvSpPr>
        <p:spPr>
          <a:xfrm>
            <a:off x="685800" y="1854200"/>
            <a:ext cx="8001000" cy="1200329"/>
          </a:xfrm>
          <a:prstGeom prst="rect">
            <a:avLst/>
          </a:prstGeom>
          <a:noFill/>
        </p:spPr>
        <p:txBody>
          <a:bodyPr wrap="square" rtlCol="0">
            <a:spAutoFit/>
          </a:bodyPr>
          <a:lstStyle/>
          <a:p>
            <a:r>
              <a:rPr lang="en-US" dirty="0" smtClean="0"/>
              <a:t>Position </a:t>
            </a:r>
            <a:r>
              <a:rPr lang="en-US" dirty="0" err="1" smtClean="0"/>
              <a:t>ProfitBricks</a:t>
            </a:r>
            <a:r>
              <a:rPr lang="en-US" dirty="0" smtClean="0"/>
              <a:t> as #1 for Infrastructure as a Service with regard to:</a:t>
            </a:r>
          </a:p>
          <a:p>
            <a:r>
              <a:rPr lang="en-US" dirty="0" smtClean="0"/>
              <a:t> </a:t>
            </a:r>
          </a:p>
          <a:p>
            <a:r>
              <a:rPr lang="en-US" dirty="0" smtClean="0"/>
              <a:t>“New Technology - Best Value/Price/the </a:t>
            </a:r>
            <a:r>
              <a:rPr lang="en-US" b="1" dirty="0" smtClean="0"/>
              <a:t>new</a:t>
            </a:r>
            <a:r>
              <a:rPr lang="en-US" dirty="0" smtClean="0"/>
              <a:t> type of professional cloud hosting” in the heads of the target groups. </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lstStyle/>
          <a:p>
            <a:r>
              <a:rPr lang="en-US" dirty="0" smtClean="0"/>
              <a:t>Competitive Messaging</a:t>
            </a:r>
            <a:endParaRPr lang="en-US" dirty="0"/>
          </a:p>
        </p:txBody>
      </p:sp>
      <p:sp>
        <p:nvSpPr>
          <p:cNvPr id="7" name="Subtitle 6"/>
          <p:cNvSpPr>
            <a:spLocks noGrp="1"/>
          </p:cNvSpPr>
          <p:nvPr>
            <p:ph type="subTitle" idx="1"/>
          </p:nvPr>
        </p:nvSpPr>
        <p:spPr/>
        <p:txBody>
          <a:bodyPr/>
          <a:lstStyle/>
          <a:p>
            <a:endParaRPr lang="en-US"/>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7888"/>
            <a:ext cx="8229600" cy="818121"/>
          </a:xfrm>
        </p:spPr>
        <p:txBody>
          <a:bodyPr>
            <a:normAutofit/>
          </a:bodyPr>
          <a:lstStyle/>
          <a:p>
            <a:r>
              <a:rPr lang="en-US" sz="3200" dirty="0" smtClean="0"/>
              <a:t>Competitor </a:t>
            </a:r>
            <a:r>
              <a:rPr lang="en-US" sz="3200" dirty="0" err="1" smtClean="0"/>
              <a:t>USPs</a:t>
            </a:r>
            <a:r>
              <a:rPr lang="en-US" sz="3200" dirty="0" smtClean="0"/>
              <a:t> – Websites </a:t>
            </a:r>
            <a:r>
              <a:rPr lang="en-US" sz="2000" dirty="0" smtClean="0"/>
              <a:t>(4-25-12)</a:t>
            </a:r>
            <a:endParaRPr lang="en-US" sz="3600" dirty="0"/>
          </a:p>
        </p:txBody>
      </p:sp>
      <p:graphicFrame>
        <p:nvGraphicFramePr>
          <p:cNvPr id="4" name="Content Placeholder 3"/>
          <p:cNvGraphicFramePr>
            <a:graphicFrameLocks noGrp="1"/>
          </p:cNvGraphicFramePr>
          <p:nvPr>
            <p:ph idx="1"/>
          </p:nvPr>
        </p:nvGraphicFramePr>
        <p:xfrm>
          <a:off x="187439" y="686367"/>
          <a:ext cx="8764452" cy="6011504"/>
        </p:xfrm>
        <a:graphic>
          <a:graphicData uri="http://schemas.openxmlformats.org/drawingml/2006/table">
            <a:tbl>
              <a:tblPr firstRow="1" bandRow="1">
                <a:tableStyleId>{5C22544A-7EE6-4342-B048-85BDC9FD1C3A}</a:tableStyleId>
              </a:tblPr>
              <a:tblGrid>
                <a:gridCol w="1555361"/>
                <a:gridCol w="1999467"/>
                <a:gridCol w="2032000"/>
                <a:gridCol w="1710267"/>
                <a:gridCol w="1467357"/>
              </a:tblGrid>
              <a:tr h="398827">
                <a:tc>
                  <a:txBody>
                    <a:bodyPr/>
                    <a:lstStyle/>
                    <a:p>
                      <a:endParaRPr lang="en-US" dirty="0"/>
                    </a:p>
                  </a:txBody>
                  <a:tcPr/>
                </a:tc>
                <a:tc>
                  <a:txBody>
                    <a:bodyPr/>
                    <a:lstStyle/>
                    <a:p>
                      <a:r>
                        <a:rPr lang="en-US" dirty="0" smtClean="0"/>
                        <a:t>USP1</a:t>
                      </a:r>
                      <a:endParaRPr lang="en-US" dirty="0"/>
                    </a:p>
                  </a:txBody>
                  <a:tcPr/>
                </a:tc>
                <a:tc>
                  <a:txBody>
                    <a:bodyPr/>
                    <a:lstStyle/>
                    <a:p>
                      <a:r>
                        <a:rPr lang="en-US" dirty="0" smtClean="0"/>
                        <a:t>USP2</a:t>
                      </a:r>
                      <a:endParaRPr lang="en-US" dirty="0"/>
                    </a:p>
                  </a:txBody>
                  <a:tcPr/>
                </a:tc>
                <a:tc>
                  <a:txBody>
                    <a:bodyPr/>
                    <a:lstStyle/>
                    <a:p>
                      <a:r>
                        <a:rPr lang="en-US" dirty="0" smtClean="0"/>
                        <a:t>USP3</a:t>
                      </a:r>
                      <a:endParaRPr lang="en-US" dirty="0"/>
                    </a:p>
                  </a:txBody>
                  <a:tcPr/>
                </a:tc>
                <a:tc>
                  <a:txBody>
                    <a:bodyPr/>
                    <a:lstStyle/>
                    <a:p>
                      <a:r>
                        <a:rPr lang="en-US" dirty="0" smtClean="0"/>
                        <a:t>USP4</a:t>
                      </a:r>
                      <a:endParaRPr lang="en-US" dirty="0"/>
                    </a:p>
                  </a:txBody>
                  <a:tcPr/>
                </a:tc>
              </a:tr>
              <a:tr h="398827">
                <a:tc>
                  <a:txBody>
                    <a:bodyPr/>
                    <a:lstStyle/>
                    <a:p>
                      <a:r>
                        <a:rPr lang="en-US" sz="1600" dirty="0" err="1" smtClean="0"/>
                        <a:t>ProfitBricks</a:t>
                      </a:r>
                      <a:endParaRPr lang="en-US" sz="1600" dirty="0"/>
                    </a:p>
                  </a:txBody>
                  <a:tcPr/>
                </a:tc>
                <a:tc>
                  <a:txBody>
                    <a:bodyPr/>
                    <a:lstStyle/>
                    <a:p>
                      <a:r>
                        <a:rPr lang="en-US" sz="1400" dirty="0" smtClean="0"/>
                        <a:t>Flexible: Any configuration </a:t>
                      </a:r>
                      <a:r>
                        <a:rPr lang="en-US" sz="1400" dirty="0" err="1" smtClean="0"/>
                        <a:t>w</a:t>
                      </a:r>
                      <a:r>
                        <a:rPr lang="en-US" sz="1400" dirty="0" smtClean="0"/>
                        <a:t>/</a:t>
                      </a:r>
                      <a:r>
                        <a:rPr lang="en-US" sz="1400" baseline="0" dirty="0" smtClean="0"/>
                        <a:t> ease</a:t>
                      </a:r>
                      <a:endParaRPr lang="en-US" sz="1400" dirty="0"/>
                    </a:p>
                  </a:txBody>
                  <a:tcPr/>
                </a:tc>
                <a:tc>
                  <a:txBody>
                    <a:bodyPr/>
                    <a:lstStyle/>
                    <a:p>
                      <a:r>
                        <a:rPr lang="en-US" sz="1400" dirty="0" smtClean="0"/>
                        <a:t>Usability: Unique Data</a:t>
                      </a:r>
                      <a:r>
                        <a:rPr lang="en-US" sz="1400" baseline="0" dirty="0" smtClean="0"/>
                        <a:t> Center Designer</a:t>
                      </a:r>
                      <a:endParaRPr lang="en-US" sz="1400" dirty="0"/>
                    </a:p>
                  </a:txBody>
                  <a:tcPr/>
                </a:tc>
                <a:tc>
                  <a:txBody>
                    <a:bodyPr/>
                    <a:lstStyle/>
                    <a:p>
                      <a:r>
                        <a:rPr lang="en-US" sz="1400" dirty="0" smtClean="0"/>
                        <a:t>Powerful:</a:t>
                      </a:r>
                      <a:r>
                        <a:rPr lang="en-US" sz="1400" baseline="0" dirty="0" smtClean="0"/>
                        <a:t> New Technology, Speed</a:t>
                      </a:r>
                      <a:endParaRPr lang="en-US" sz="1400" dirty="0"/>
                    </a:p>
                  </a:txBody>
                  <a:tcPr/>
                </a:tc>
                <a:tc>
                  <a:txBody>
                    <a:bodyPr/>
                    <a:lstStyle/>
                    <a:p>
                      <a:r>
                        <a:rPr lang="en-US" sz="1400" dirty="0" smtClean="0"/>
                        <a:t>Cost-Effective: Efficient &amp; Simple</a:t>
                      </a:r>
                      <a:endParaRPr lang="en-US" sz="1400" dirty="0"/>
                    </a:p>
                  </a:txBody>
                  <a:tcPr/>
                </a:tc>
              </a:tr>
              <a:tr h="796838">
                <a:tc>
                  <a:txBody>
                    <a:bodyPr/>
                    <a:lstStyle/>
                    <a:p>
                      <a:r>
                        <a:rPr lang="en-US" sz="1600" dirty="0" err="1" smtClean="0"/>
                        <a:t>CloudSigma</a:t>
                      </a:r>
                      <a:endParaRPr lang="en-US" sz="1600" dirty="0"/>
                    </a:p>
                  </a:txBody>
                  <a:tcPr/>
                </a:tc>
                <a:tc>
                  <a:txBody>
                    <a:bodyPr/>
                    <a:lstStyle/>
                    <a:p>
                      <a:r>
                        <a:rPr lang="en-US" sz="1400" dirty="0" smtClean="0"/>
                        <a:t>Scalability: instantly scalable cloud servers US &amp; Euro</a:t>
                      </a:r>
                      <a:r>
                        <a:rPr lang="en-US" sz="1400" baseline="0" dirty="0" smtClean="0"/>
                        <a:t> hosting</a:t>
                      </a:r>
                      <a:endParaRPr lang="en-US" sz="1400" dirty="0"/>
                    </a:p>
                  </a:txBody>
                  <a:tcPr/>
                </a:tc>
                <a:tc>
                  <a:txBody>
                    <a:bodyPr/>
                    <a:lstStyle/>
                    <a:p>
                      <a:r>
                        <a:rPr lang="en-US" sz="1400" dirty="0" smtClean="0"/>
                        <a:t>Control: maintain control</a:t>
                      </a:r>
                      <a:endParaRPr lang="en-US" sz="1400" dirty="0"/>
                    </a:p>
                  </a:txBody>
                  <a:tcPr/>
                </a:tc>
                <a:tc>
                  <a:txBody>
                    <a:bodyPr/>
                    <a:lstStyle/>
                    <a:p>
                      <a:r>
                        <a:rPr lang="en-US" sz="1400" dirty="0" smtClean="0"/>
                        <a:t>Pricing:</a:t>
                      </a:r>
                      <a:r>
                        <a:rPr lang="en-US" sz="1400" baseline="0" dirty="0" smtClean="0"/>
                        <a:t> competitive &amp; innovative</a:t>
                      </a:r>
                      <a:endParaRPr lang="en-US" sz="1400" dirty="0"/>
                    </a:p>
                  </a:txBody>
                  <a:tcPr/>
                </a:tc>
                <a:tc>
                  <a:txBody>
                    <a:bodyPr/>
                    <a:lstStyle/>
                    <a:p>
                      <a:endParaRPr lang="en-US" sz="1400" dirty="0"/>
                    </a:p>
                  </a:txBody>
                  <a:tcPr/>
                </a:tc>
              </a:tr>
              <a:tr h="557265">
                <a:tc>
                  <a:txBody>
                    <a:bodyPr/>
                    <a:lstStyle/>
                    <a:p>
                      <a:r>
                        <a:rPr lang="en-US" sz="1600" dirty="0" err="1" smtClean="0"/>
                        <a:t>Rackspace</a:t>
                      </a:r>
                      <a:endParaRPr lang="en-US" sz="1600" dirty="0"/>
                    </a:p>
                  </a:txBody>
                  <a:tcPr/>
                </a:tc>
                <a:tc>
                  <a:txBody>
                    <a:bodyPr/>
                    <a:lstStyle/>
                    <a:p>
                      <a:r>
                        <a:rPr lang="en-US" sz="1400" dirty="0" smtClean="0"/>
                        <a:t>Managed</a:t>
                      </a:r>
                      <a:r>
                        <a:rPr lang="en-US" sz="1400" baseline="0" dirty="0" smtClean="0"/>
                        <a:t> Hosting Leader: Gartner Upper </a:t>
                      </a:r>
                      <a:r>
                        <a:rPr lang="en-US" sz="1400" baseline="0" dirty="0" err="1" smtClean="0"/>
                        <a:t>Rt</a:t>
                      </a:r>
                      <a:r>
                        <a:rPr lang="en-US" sz="1400" baseline="0" dirty="0" smtClean="0"/>
                        <a:t> Quadrant</a:t>
                      </a:r>
                      <a:endParaRPr lang="en-US" sz="1400" dirty="0"/>
                    </a:p>
                  </a:txBody>
                  <a:tcPr/>
                </a:tc>
                <a:tc>
                  <a:txBody>
                    <a:bodyPr/>
                    <a:lstStyle/>
                    <a:p>
                      <a:r>
                        <a:rPr lang="en-US" sz="1400" dirty="0" smtClean="0"/>
                        <a:t>Service Leader: ”Fanatical</a:t>
                      </a:r>
                      <a:r>
                        <a:rPr lang="en-US" sz="1400" baseline="0" dirty="0" smtClean="0"/>
                        <a:t> Support®”</a:t>
                      </a:r>
                    </a:p>
                    <a:p>
                      <a:r>
                        <a:rPr lang="en-US" sz="1400" baseline="0" dirty="0" smtClean="0"/>
                        <a:t>Serve Fortune 100</a:t>
                      </a:r>
                      <a:endParaRPr lang="en-US" sz="1400" dirty="0"/>
                    </a:p>
                  </a:txBody>
                  <a:tcPr/>
                </a:tc>
                <a:tc>
                  <a:txBody>
                    <a:bodyPr/>
                    <a:lstStyle/>
                    <a:p>
                      <a:r>
                        <a:rPr lang="en-US" sz="1400" dirty="0" smtClean="0"/>
                        <a:t>Happy</a:t>
                      </a:r>
                      <a:r>
                        <a:rPr lang="en-US" sz="1400" baseline="0" dirty="0" smtClean="0"/>
                        <a:t> </a:t>
                      </a:r>
                      <a:r>
                        <a:rPr lang="en-US" sz="1400" baseline="0" dirty="0" err="1" smtClean="0"/>
                        <a:t>Rackers</a:t>
                      </a:r>
                      <a:r>
                        <a:rPr lang="en-US" sz="1400" baseline="0" dirty="0" smtClean="0"/>
                        <a:t> (</a:t>
                      </a:r>
                      <a:r>
                        <a:rPr lang="en-US" sz="1400" baseline="0" dirty="0" err="1" smtClean="0"/>
                        <a:t>ees</a:t>
                      </a:r>
                      <a:r>
                        <a:rPr lang="en-US" sz="1400" baseline="0" dirty="0" smtClean="0"/>
                        <a:t>): = Happy Customers Fortune 100 Best Places to Work ‘12</a:t>
                      </a:r>
                      <a:endParaRPr lang="en-US" sz="1400" dirty="0"/>
                    </a:p>
                  </a:txBody>
                  <a:tcPr/>
                </a:tc>
                <a:tc>
                  <a:txBody>
                    <a:bodyPr/>
                    <a:lstStyle/>
                    <a:p>
                      <a:r>
                        <a:rPr lang="en-US" sz="1400" dirty="0" smtClean="0"/>
                        <a:t>Support:</a:t>
                      </a:r>
                      <a:r>
                        <a:rPr lang="en-US" sz="1400" baseline="0" dirty="0" smtClean="0"/>
                        <a:t> </a:t>
                      </a:r>
                      <a:r>
                        <a:rPr lang="en-US" sz="1400" dirty="0" smtClean="0"/>
                        <a:t>Let</a:t>
                      </a:r>
                      <a:r>
                        <a:rPr lang="en-US" sz="1400" baseline="0" dirty="0" smtClean="0"/>
                        <a:t> us respond to your alerts</a:t>
                      </a:r>
                      <a:endParaRPr lang="en-US" sz="1400" dirty="0"/>
                    </a:p>
                  </a:txBody>
                  <a:tcPr/>
                </a:tc>
              </a:tr>
              <a:tr h="557265">
                <a:tc>
                  <a:txBody>
                    <a:bodyPr/>
                    <a:lstStyle/>
                    <a:p>
                      <a:r>
                        <a:rPr lang="en-US" sz="1600" dirty="0" err="1" smtClean="0"/>
                        <a:t>GoGrid</a:t>
                      </a:r>
                      <a:endParaRPr lang="en-US" sz="1600" dirty="0"/>
                    </a:p>
                  </a:txBody>
                  <a:tcPr/>
                </a:tc>
                <a:tc>
                  <a:txBody>
                    <a:bodyPr/>
                    <a:lstStyle/>
                    <a:p>
                      <a:r>
                        <a:rPr lang="en-US" sz="1400" dirty="0" smtClean="0"/>
                        <a:t>Ease Of Use:</a:t>
                      </a:r>
                      <a:r>
                        <a:rPr lang="en-US" sz="1400" baseline="0" dirty="0" smtClean="0"/>
                        <a:t> </a:t>
                      </a:r>
                      <a:r>
                        <a:rPr lang="en-US" sz="1400" dirty="0" smtClean="0"/>
                        <a:t>complex infrastructure</a:t>
                      </a:r>
                      <a:r>
                        <a:rPr lang="en-US" sz="1400" baseline="0" dirty="0" smtClean="0"/>
                        <a:t> made easy</a:t>
                      </a:r>
                      <a:endParaRPr lang="en-US" sz="1400" dirty="0"/>
                    </a:p>
                  </a:txBody>
                  <a:tcPr/>
                </a:tc>
                <a:tc>
                  <a:txBody>
                    <a:bodyPr/>
                    <a:lstStyle/>
                    <a:p>
                      <a:r>
                        <a:rPr lang="en-US" sz="1400" dirty="0" smtClean="0"/>
                        <a:t>Hybrid</a:t>
                      </a:r>
                      <a:r>
                        <a:rPr lang="en-US" sz="1400" baseline="0" dirty="0" smtClean="0"/>
                        <a:t> Hosting: scalable cloud servers + dedicated</a:t>
                      </a:r>
                      <a:endParaRPr lang="en-US" sz="1400" dirty="0"/>
                    </a:p>
                  </a:txBody>
                  <a:tcPr/>
                </a:tc>
                <a:tc>
                  <a:txBody>
                    <a:bodyPr/>
                    <a:lstStyle/>
                    <a:p>
                      <a:r>
                        <a:rPr lang="en-US" sz="1400" dirty="0" smtClean="0"/>
                        <a:t>Which Apps </a:t>
                      </a:r>
                      <a:r>
                        <a:rPr lang="en-US" sz="1400" baseline="0" dirty="0" smtClean="0"/>
                        <a:t>to Cloud?  feat. Forrester expert</a:t>
                      </a:r>
                      <a:endParaRPr lang="en-US" sz="1400" dirty="0"/>
                    </a:p>
                  </a:txBody>
                  <a:tcPr/>
                </a:tc>
                <a:tc>
                  <a:txBody>
                    <a:bodyPr/>
                    <a:lstStyle/>
                    <a:p>
                      <a:r>
                        <a:rPr lang="en-US" sz="1400" dirty="0" smtClean="0"/>
                        <a:t>Global</a:t>
                      </a:r>
                      <a:r>
                        <a:rPr lang="en-US" sz="1400" baseline="0" dirty="0" smtClean="0"/>
                        <a:t> Expansion: New European HQs</a:t>
                      </a:r>
                      <a:endParaRPr lang="en-US" sz="1400" dirty="0"/>
                    </a:p>
                  </a:txBody>
                  <a:tcPr/>
                </a:tc>
              </a:tr>
              <a:tr h="398827">
                <a:tc>
                  <a:txBody>
                    <a:bodyPr/>
                    <a:lstStyle/>
                    <a:p>
                      <a:r>
                        <a:rPr lang="en-US" sz="1600" dirty="0" err="1" smtClean="0"/>
                        <a:t>SoftLayer</a:t>
                      </a:r>
                      <a:endParaRPr lang="en-US" sz="1600" dirty="0"/>
                    </a:p>
                  </a:txBody>
                  <a:tcPr/>
                </a:tc>
                <a:tc>
                  <a:txBody>
                    <a:bodyPr/>
                    <a:lstStyle/>
                    <a:p>
                      <a:r>
                        <a:rPr lang="en-US" sz="1400" dirty="0" smtClean="0"/>
                        <a:t>Leverage:</a:t>
                      </a:r>
                      <a:r>
                        <a:rPr lang="en-US" sz="1400" baseline="0" dirty="0" smtClean="0"/>
                        <a:t> your vision on our global cloud</a:t>
                      </a:r>
                      <a:endParaRPr lang="en-US" sz="1400" dirty="0"/>
                    </a:p>
                  </a:txBody>
                  <a:tcPr/>
                </a:tc>
                <a:tc>
                  <a:txBody>
                    <a:bodyPr/>
                    <a:lstStyle/>
                    <a:p>
                      <a:r>
                        <a:rPr lang="en-US" sz="1400" dirty="0" smtClean="0"/>
                        <a:t>Speed: let your app push the limits on our network</a:t>
                      </a:r>
                      <a:endParaRPr lang="en-US" sz="1400" dirty="0"/>
                    </a:p>
                  </a:txBody>
                  <a:tcPr/>
                </a:tc>
                <a:tc>
                  <a:txBody>
                    <a:bodyPr/>
                    <a:lstStyle/>
                    <a:p>
                      <a:r>
                        <a:rPr lang="en-US" sz="1400" dirty="0" smtClean="0"/>
                        <a:t>Flexibility:</a:t>
                      </a:r>
                      <a:r>
                        <a:rPr lang="en-US" sz="1400" baseline="0" dirty="0" smtClean="0"/>
                        <a:t> use tech best </a:t>
                      </a:r>
                      <a:r>
                        <a:rPr lang="en-US" sz="1400" baseline="0" dirty="0" err="1" smtClean="0"/>
                        <a:t>mtg</a:t>
                      </a:r>
                      <a:r>
                        <a:rPr lang="en-US" sz="1400" baseline="0" dirty="0" smtClean="0"/>
                        <a:t> your </a:t>
                      </a:r>
                      <a:r>
                        <a:rPr lang="en-US" sz="1400" baseline="0" dirty="0" err="1" smtClean="0"/>
                        <a:t>applic</a:t>
                      </a:r>
                      <a:endParaRPr lang="en-US" sz="1400" dirty="0"/>
                    </a:p>
                  </a:txBody>
                  <a:tcPr/>
                </a:tc>
                <a:tc>
                  <a:txBody>
                    <a:bodyPr/>
                    <a:lstStyle/>
                    <a:p>
                      <a:endParaRPr lang="en-US" sz="1400" dirty="0"/>
                    </a:p>
                  </a:txBody>
                  <a:tcPr/>
                </a:tc>
              </a:tr>
              <a:tr h="557265">
                <a:tc>
                  <a:txBody>
                    <a:bodyPr/>
                    <a:lstStyle/>
                    <a:p>
                      <a:r>
                        <a:rPr lang="en-US" sz="1600" dirty="0" err="1" smtClean="0"/>
                        <a:t>Hosting.com</a:t>
                      </a:r>
                      <a:endParaRPr lang="en-US" sz="1600" dirty="0"/>
                    </a:p>
                  </a:txBody>
                  <a:tcPr/>
                </a:tc>
                <a:tc>
                  <a:txBody>
                    <a:bodyPr/>
                    <a:lstStyle/>
                    <a:p>
                      <a:r>
                        <a:rPr lang="en-US" sz="1400" dirty="0" smtClean="0"/>
                        <a:t>Industrial</a:t>
                      </a:r>
                      <a:r>
                        <a:rPr lang="en-US" sz="1400" baseline="0" dirty="0" smtClean="0"/>
                        <a:t> strength cloud hosting - Enterprise </a:t>
                      </a:r>
                      <a:r>
                        <a:rPr lang="en-US" sz="1400" baseline="0" dirty="0" err="1" smtClean="0"/>
                        <a:t>class</a:t>
                      </a:r>
                      <a:r>
                        <a:rPr lang="en-US" sz="1200" b="0" baseline="0" dirty="0" err="1" smtClean="0">
                          <a:latin typeface="Wingdings"/>
                          <a:ea typeface="Wingdings"/>
                          <a:cs typeface="Wingdings"/>
                        </a:rPr>
                        <a:t></a:t>
                      </a:r>
                      <a:endParaRPr lang="en-US" sz="1200" b="0" dirty="0"/>
                    </a:p>
                  </a:txBody>
                  <a:tcPr/>
                </a:tc>
                <a:tc>
                  <a:txBody>
                    <a:bodyPr/>
                    <a:lstStyle/>
                    <a:p>
                      <a:r>
                        <a:rPr lang="en-US" sz="1400" dirty="0" smtClean="0"/>
                        <a:t>Service: expert assistance for virtualization,</a:t>
                      </a:r>
                      <a:r>
                        <a:rPr lang="en-US" sz="1400" baseline="0" dirty="0" smtClean="0"/>
                        <a:t> migration, upgrade, implementation</a:t>
                      </a:r>
                      <a:endParaRPr lang="en-US" sz="1400" dirty="0"/>
                    </a:p>
                  </a:txBody>
                  <a:tcPr/>
                </a:tc>
                <a:tc>
                  <a:txBody>
                    <a:bodyPr/>
                    <a:lstStyle/>
                    <a:p>
                      <a:r>
                        <a:rPr lang="en-US" sz="1400" dirty="0" smtClean="0"/>
                        <a:t>Security: secure cloud hosting &amp; cloud</a:t>
                      </a:r>
                      <a:r>
                        <a:rPr lang="en-US" sz="1400" baseline="0" dirty="0" smtClean="0"/>
                        <a:t> security</a:t>
                      </a:r>
                      <a:endParaRPr lang="en-US" sz="1400" dirty="0"/>
                    </a:p>
                  </a:txBody>
                  <a:tcPr/>
                </a:tc>
                <a:tc>
                  <a:txBody>
                    <a:bodyPr/>
                    <a:lstStyle/>
                    <a:p>
                      <a:r>
                        <a:rPr lang="en-US" sz="1400" dirty="0" smtClean="0"/>
                        <a:t>Reliability: redundant infrastructure, built for DR</a:t>
                      </a:r>
                      <a:endParaRPr lang="en-US" sz="1400" dirty="0"/>
                    </a:p>
                  </a:txBody>
                  <a:tcPr/>
                </a:tc>
              </a:tr>
              <a:tr h="398827">
                <a:tc>
                  <a:txBody>
                    <a:bodyPr/>
                    <a:lstStyle/>
                    <a:p>
                      <a:r>
                        <a:rPr lang="en-US" sz="1600" dirty="0" smtClean="0"/>
                        <a:t>Amazon EC2</a:t>
                      </a:r>
                      <a:endParaRPr lang="en-US" sz="1600" dirty="0"/>
                    </a:p>
                  </a:txBody>
                  <a:tcPr/>
                </a:tc>
                <a:tc>
                  <a:txBody>
                    <a:bodyPr/>
                    <a:lstStyle/>
                    <a:p>
                      <a:r>
                        <a:rPr lang="en-US" sz="1400" dirty="0" smtClean="0"/>
                        <a:t>Resizable cloud</a:t>
                      </a:r>
                      <a:r>
                        <a:rPr lang="en-US" sz="1400" baseline="0" dirty="0" smtClean="0"/>
                        <a:t> computing: </a:t>
                      </a:r>
                      <a:r>
                        <a:rPr lang="en-US" sz="1400" dirty="0" smtClean="0"/>
                        <a:t>Web service providing resizable compute capacity in the cloud</a:t>
                      </a:r>
                      <a:endParaRPr lang="en-US" sz="1400" dirty="0"/>
                    </a:p>
                  </a:txBody>
                  <a:tcPr/>
                </a:tc>
                <a:tc>
                  <a:txBody>
                    <a:bodyPr/>
                    <a:lstStyle/>
                    <a:p>
                      <a:r>
                        <a:rPr lang="en-US" sz="1400" dirty="0" smtClean="0"/>
                        <a:t>Ease of use:</a:t>
                      </a:r>
                      <a:r>
                        <a:rPr lang="en-US" sz="1400" baseline="0" dirty="0" smtClean="0"/>
                        <a:t> </a:t>
                      </a:r>
                      <a:r>
                        <a:rPr lang="en-US" sz="1400" dirty="0" smtClean="0"/>
                        <a:t>Designed to make web-scale computing easier for developers</a:t>
                      </a:r>
                      <a:endParaRPr lang="en-US" sz="1400" dirty="0"/>
                    </a:p>
                  </a:txBody>
                  <a:tcPr/>
                </a:tc>
                <a:tc>
                  <a:txBody>
                    <a:bodyPr/>
                    <a:lstStyle/>
                    <a:p>
                      <a:r>
                        <a:rPr lang="en-US" sz="1400" dirty="0" smtClean="0"/>
                        <a:t>(9) Info. Categories:</a:t>
                      </a:r>
                      <a:endParaRPr lang="en-US" sz="1400" baseline="0" dirty="0" smtClean="0"/>
                    </a:p>
                    <a:p>
                      <a:r>
                        <a:rPr lang="en-US" sz="1400" dirty="0" smtClean="0"/>
                        <a:t>-EC2</a:t>
                      </a:r>
                      <a:r>
                        <a:rPr lang="en-US" sz="1400" baseline="0" dirty="0" smtClean="0"/>
                        <a:t> functionality</a:t>
                      </a:r>
                    </a:p>
                    <a:p>
                      <a:r>
                        <a:rPr lang="en-US" sz="1400" baseline="0" dirty="0" smtClean="0"/>
                        <a:t>-Service highlights</a:t>
                      </a:r>
                    </a:p>
                    <a:p>
                      <a:r>
                        <a:rPr lang="en-US" sz="1400" baseline="0" dirty="0" smtClean="0"/>
                        <a:t>-Features</a:t>
                      </a:r>
                    </a:p>
                    <a:p>
                      <a:r>
                        <a:rPr lang="en-US" sz="1400" baseline="0" dirty="0" smtClean="0"/>
                        <a:t>-Instance types</a:t>
                      </a:r>
                      <a:endParaRPr lang="en-US" sz="1400" dirty="0"/>
                    </a:p>
                  </a:txBody>
                  <a:tcPr/>
                </a:tc>
                <a:tc>
                  <a:txBody>
                    <a:bodyPr/>
                    <a:lstStyle/>
                    <a:p>
                      <a:r>
                        <a:rPr lang="en-US" sz="1400" dirty="0" smtClean="0"/>
                        <a:t>-O/S &amp;</a:t>
                      </a:r>
                      <a:r>
                        <a:rPr lang="en-US" sz="1400" baseline="0" dirty="0" smtClean="0"/>
                        <a:t> Software</a:t>
                      </a:r>
                    </a:p>
                    <a:p>
                      <a:r>
                        <a:rPr lang="en-US" sz="1400" baseline="0" dirty="0" smtClean="0"/>
                        <a:t>-Pricing</a:t>
                      </a:r>
                    </a:p>
                    <a:p>
                      <a:r>
                        <a:rPr lang="en-US" sz="1400" baseline="0" dirty="0" smtClean="0"/>
                        <a:t>-Resources</a:t>
                      </a:r>
                    </a:p>
                    <a:p>
                      <a:r>
                        <a:rPr lang="en-US" sz="1400" baseline="0" dirty="0" smtClean="0"/>
                        <a:t>-Detailed </a:t>
                      </a:r>
                      <a:r>
                        <a:rPr lang="en-US" sz="1400" baseline="0" dirty="0" err="1" smtClean="0"/>
                        <a:t>desc</a:t>
                      </a:r>
                      <a:r>
                        <a:rPr lang="en-US" sz="1400" baseline="0" dirty="0" smtClean="0"/>
                        <a:t>.</a:t>
                      </a:r>
                    </a:p>
                    <a:p>
                      <a:r>
                        <a:rPr lang="en-US" sz="1400" baseline="0" dirty="0" smtClean="0"/>
                        <a:t>-Intended usage</a:t>
                      </a:r>
                      <a:endParaRPr lang="en-US" sz="1400" dirty="0" smtClean="0"/>
                    </a:p>
                  </a:txBody>
                  <a:tcPr/>
                </a:tc>
              </a:tr>
            </a:tbl>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ctrTitle"/>
          </p:nvPr>
        </p:nvSpPr>
        <p:spPr>
          <a:xfrm>
            <a:off x="685800" y="225263"/>
            <a:ext cx="7772400" cy="790738"/>
          </a:xfrm>
        </p:spPr>
        <p:txBody>
          <a:bodyPr>
            <a:normAutofit/>
          </a:bodyPr>
          <a:lstStyle/>
          <a:p>
            <a:r>
              <a:rPr lang="en-US" sz="3600" dirty="0" smtClean="0"/>
              <a:t>Competitive Brand Logos</a:t>
            </a:r>
            <a:endParaRPr lang="en-US" sz="3600" dirty="0"/>
          </a:p>
        </p:txBody>
      </p:sp>
      <p:pic>
        <p:nvPicPr>
          <p:cNvPr id="8" name="Picture 7"/>
          <p:cNvPicPr>
            <a:picLocks noChangeAspect="1"/>
          </p:cNvPicPr>
          <p:nvPr/>
        </p:nvPicPr>
        <p:blipFill>
          <a:blip r:embed="rId2"/>
          <a:stretch>
            <a:fillRect/>
          </a:stretch>
        </p:blipFill>
        <p:spPr>
          <a:xfrm>
            <a:off x="1058326" y="2486025"/>
            <a:ext cx="1282700" cy="1765300"/>
          </a:xfrm>
          <a:prstGeom prst="rect">
            <a:avLst/>
          </a:prstGeom>
        </p:spPr>
      </p:pic>
      <p:pic>
        <p:nvPicPr>
          <p:cNvPr id="9" name="Picture 8"/>
          <p:cNvPicPr>
            <a:picLocks noChangeAspect="1"/>
          </p:cNvPicPr>
          <p:nvPr/>
        </p:nvPicPr>
        <p:blipFill>
          <a:blip r:embed="rId3"/>
          <a:stretch>
            <a:fillRect/>
          </a:stretch>
        </p:blipFill>
        <p:spPr>
          <a:xfrm>
            <a:off x="3047996" y="2897718"/>
            <a:ext cx="2120900" cy="927100"/>
          </a:xfrm>
          <a:prstGeom prst="rect">
            <a:avLst/>
          </a:prstGeom>
        </p:spPr>
      </p:pic>
      <p:pic>
        <p:nvPicPr>
          <p:cNvPr id="10" name="Picture 9"/>
          <p:cNvPicPr>
            <a:picLocks noChangeAspect="1"/>
          </p:cNvPicPr>
          <p:nvPr/>
        </p:nvPicPr>
        <p:blipFill>
          <a:blip r:embed="rId4"/>
          <a:stretch>
            <a:fillRect/>
          </a:stretch>
        </p:blipFill>
        <p:spPr>
          <a:xfrm>
            <a:off x="5604931" y="2965450"/>
            <a:ext cx="2971800" cy="749300"/>
          </a:xfrm>
          <a:prstGeom prst="rect">
            <a:avLst/>
          </a:prstGeom>
        </p:spPr>
      </p:pic>
      <p:pic>
        <p:nvPicPr>
          <p:cNvPr id="11" name="Picture 10"/>
          <p:cNvPicPr>
            <a:picLocks noChangeAspect="1"/>
          </p:cNvPicPr>
          <p:nvPr/>
        </p:nvPicPr>
        <p:blipFill>
          <a:blip r:embed="rId5"/>
          <a:stretch>
            <a:fillRect/>
          </a:stretch>
        </p:blipFill>
        <p:spPr>
          <a:xfrm>
            <a:off x="685800" y="5080000"/>
            <a:ext cx="2400300" cy="482600"/>
          </a:xfrm>
          <a:prstGeom prst="rect">
            <a:avLst/>
          </a:prstGeom>
        </p:spPr>
      </p:pic>
      <p:pic>
        <p:nvPicPr>
          <p:cNvPr id="12" name="Picture 11"/>
          <p:cNvPicPr>
            <a:picLocks noChangeAspect="1"/>
          </p:cNvPicPr>
          <p:nvPr/>
        </p:nvPicPr>
        <p:blipFill>
          <a:blip r:embed="rId6"/>
          <a:stretch>
            <a:fillRect/>
          </a:stretch>
        </p:blipFill>
        <p:spPr>
          <a:xfrm>
            <a:off x="3619500" y="4787900"/>
            <a:ext cx="1905000" cy="774700"/>
          </a:xfrm>
          <a:prstGeom prst="rect">
            <a:avLst/>
          </a:prstGeom>
        </p:spPr>
      </p:pic>
      <p:pic>
        <p:nvPicPr>
          <p:cNvPr id="13" name="Picture 12"/>
          <p:cNvPicPr>
            <a:picLocks noChangeAspect="1"/>
          </p:cNvPicPr>
          <p:nvPr/>
        </p:nvPicPr>
        <p:blipFill>
          <a:blip r:embed="rId7"/>
          <a:stretch>
            <a:fillRect/>
          </a:stretch>
        </p:blipFill>
        <p:spPr>
          <a:xfrm>
            <a:off x="6352117" y="4699000"/>
            <a:ext cx="1892300" cy="863600"/>
          </a:xfrm>
          <a:prstGeom prst="rect">
            <a:avLst/>
          </a:prstGeom>
        </p:spPr>
      </p:pic>
      <p:pic>
        <p:nvPicPr>
          <p:cNvPr id="14" name="Picture 13"/>
          <p:cNvPicPr>
            <a:picLocks noChangeAspect="1"/>
          </p:cNvPicPr>
          <p:nvPr/>
        </p:nvPicPr>
        <p:blipFill>
          <a:blip r:embed="rId8"/>
          <a:stretch>
            <a:fillRect/>
          </a:stretch>
        </p:blipFill>
        <p:spPr>
          <a:xfrm>
            <a:off x="2736850" y="1358900"/>
            <a:ext cx="3670300" cy="812800"/>
          </a:xfrm>
          <a:prstGeom prst="rect">
            <a:avLst/>
          </a:prstGeo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32711"/>
          </a:xfrm>
        </p:spPr>
        <p:txBody>
          <a:bodyPr>
            <a:normAutofit/>
          </a:bodyPr>
          <a:lstStyle/>
          <a:p>
            <a:r>
              <a:rPr lang="en-US" sz="3600" dirty="0" smtClean="0"/>
              <a:t>Competitive Brand Taglines</a:t>
            </a:r>
            <a:endParaRPr lang="en-US" sz="3600" dirty="0"/>
          </a:p>
        </p:txBody>
      </p:sp>
      <p:graphicFrame>
        <p:nvGraphicFramePr>
          <p:cNvPr id="4" name="Content Placeholder 3"/>
          <p:cNvGraphicFramePr>
            <a:graphicFrameLocks noGrp="1"/>
          </p:cNvGraphicFramePr>
          <p:nvPr>
            <p:ph idx="1"/>
          </p:nvPr>
        </p:nvGraphicFramePr>
        <p:xfrm>
          <a:off x="116784" y="1264423"/>
          <a:ext cx="8831964" cy="2966720"/>
        </p:xfrm>
        <a:graphic>
          <a:graphicData uri="http://schemas.openxmlformats.org/drawingml/2006/table">
            <a:tbl>
              <a:tblPr firstRow="1" bandRow="1">
                <a:tableStyleId>{5C22544A-7EE6-4342-B048-85BDC9FD1C3A}</a:tableStyleId>
              </a:tblPr>
              <a:tblGrid>
                <a:gridCol w="1226258"/>
                <a:gridCol w="7605706"/>
              </a:tblGrid>
              <a:tr h="370840">
                <a:tc>
                  <a:txBody>
                    <a:bodyPr/>
                    <a:lstStyle/>
                    <a:p>
                      <a:r>
                        <a:rPr lang="en-US" dirty="0" smtClean="0"/>
                        <a:t>Co.</a:t>
                      </a:r>
                      <a:endParaRPr lang="en-US" dirty="0"/>
                    </a:p>
                  </a:txBody>
                  <a:tcPr/>
                </a:tc>
                <a:tc>
                  <a:txBody>
                    <a:bodyPr/>
                    <a:lstStyle/>
                    <a:p>
                      <a:pPr algn="ctr"/>
                      <a:r>
                        <a:rPr lang="en-US" dirty="0" smtClean="0"/>
                        <a:t>Tagline</a:t>
                      </a:r>
                      <a:endParaRPr lang="en-US" dirty="0"/>
                    </a:p>
                  </a:txBody>
                  <a:tcPr/>
                </a:tc>
              </a:tr>
              <a:tr h="370840">
                <a:tc>
                  <a:txBody>
                    <a:bodyPr/>
                    <a:lstStyle/>
                    <a:p>
                      <a:r>
                        <a:rPr lang="en-US" sz="1600" dirty="0" err="1" smtClean="0"/>
                        <a:t>ProfitBricks</a:t>
                      </a:r>
                      <a:endParaRPr lang="en-US" sz="1600" dirty="0"/>
                    </a:p>
                  </a:txBody>
                  <a:tcPr/>
                </a:tc>
                <a:tc>
                  <a:txBody>
                    <a:bodyPr/>
                    <a:lstStyle/>
                    <a:p>
                      <a:pPr algn="l"/>
                      <a:r>
                        <a:rPr lang="en-US" dirty="0" smtClean="0"/>
                        <a:t>“The </a:t>
                      </a:r>
                      <a:r>
                        <a:rPr lang="en-US" dirty="0" err="1" smtClean="0"/>
                        <a:t>IaaS</a:t>
                      </a:r>
                      <a:r>
                        <a:rPr lang="en-US" baseline="0" dirty="0" smtClean="0"/>
                        <a:t>-Company”</a:t>
                      </a:r>
                      <a:endParaRPr lang="en-US" dirty="0"/>
                    </a:p>
                  </a:txBody>
                  <a:tcPr/>
                </a:tc>
              </a:tr>
              <a:tr h="370840">
                <a:tc>
                  <a:txBody>
                    <a:bodyPr/>
                    <a:lstStyle/>
                    <a:p>
                      <a:r>
                        <a:rPr lang="en-US" sz="1600" dirty="0" err="1" smtClean="0"/>
                        <a:t>CloudSigma</a:t>
                      </a:r>
                      <a:endParaRPr lang="en-US" sz="1600" dirty="0"/>
                    </a:p>
                  </a:txBody>
                  <a:tcPr/>
                </a:tc>
                <a:tc>
                  <a:txBody>
                    <a:bodyPr/>
                    <a:lstStyle/>
                    <a:p>
                      <a:pPr algn="l"/>
                      <a:r>
                        <a:rPr lang="en-US" dirty="0" smtClean="0"/>
                        <a:t>“Freedom</a:t>
                      </a:r>
                      <a:r>
                        <a:rPr lang="en-US" baseline="0" dirty="0" smtClean="0"/>
                        <a:t> through technology”</a:t>
                      </a:r>
                      <a:endParaRPr lang="en-US" dirty="0"/>
                    </a:p>
                  </a:txBody>
                  <a:tcPr/>
                </a:tc>
              </a:tr>
              <a:tr h="370840">
                <a:tc>
                  <a:txBody>
                    <a:bodyPr/>
                    <a:lstStyle/>
                    <a:p>
                      <a:r>
                        <a:rPr lang="en-US" sz="1600" dirty="0" err="1" smtClean="0"/>
                        <a:t>Rackpace</a:t>
                      </a:r>
                      <a:endParaRPr lang="en-US" sz="1600" dirty="0"/>
                    </a:p>
                  </a:txBody>
                  <a:tcPr/>
                </a:tc>
                <a:tc>
                  <a:txBody>
                    <a:bodyPr/>
                    <a:lstStyle/>
                    <a:p>
                      <a:pPr algn="l"/>
                      <a:r>
                        <a:rPr lang="en-US" dirty="0" smtClean="0"/>
                        <a:t>Cloud Computing, Managed Hosting, Dedicated Server Hosting by </a:t>
                      </a:r>
                      <a:r>
                        <a:rPr lang="en-US" dirty="0" err="1" smtClean="0"/>
                        <a:t>Rackspace</a:t>
                      </a:r>
                      <a:endParaRPr lang="en-US" dirty="0"/>
                    </a:p>
                  </a:txBody>
                  <a:tcPr/>
                </a:tc>
              </a:tr>
              <a:tr h="370840">
                <a:tc>
                  <a:txBody>
                    <a:bodyPr/>
                    <a:lstStyle/>
                    <a:p>
                      <a:r>
                        <a:rPr lang="en-US" sz="1600" dirty="0" err="1" smtClean="0"/>
                        <a:t>GoGrid</a:t>
                      </a:r>
                      <a:endParaRPr lang="en-US" sz="1600" dirty="0"/>
                    </a:p>
                  </a:txBody>
                  <a:tcPr/>
                </a:tc>
                <a:tc>
                  <a:txBody>
                    <a:bodyPr/>
                    <a:lstStyle/>
                    <a:p>
                      <a:pPr algn="l"/>
                      <a:r>
                        <a:rPr lang="en-US" dirty="0" smtClean="0"/>
                        <a:t>(none)</a:t>
                      </a:r>
                      <a:endParaRPr lang="en-US" dirty="0"/>
                    </a:p>
                  </a:txBody>
                  <a:tcPr/>
                </a:tc>
              </a:tr>
              <a:tr h="370840">
                <a:tc>
                  <a:txBody>
                    <a:bodyPr/>
                    <a:lstStyle/>
                    <a:p>
                      <a:r>
                        <a:rPr lang="en-US" sz="1600" dirty="0" err="1" smtClean="0"/>
                        <a:t>SoftLayer</a:t>
                      </a:r>
                      <a:endParaRPr lang="en-US" sz="1600" dirty="0"/>
                    </a:p>
                  </a:txBody>
                  <a:tcPr/>
                </a:tc>
                <a:tc>
                  <a:txBody>
                    <a:bodyPr/>
                    <a:lstStyle/>
                    <a:p>
                      <a:pPr algn="l"/>
                      <a:r>
                        <a:rPr lang="en-US" dirty="0" smtClean="0"/>
                        <a:t>“Build the future”</a:t>
                      </a:r>
                      <a:endParaRPr lang="en-US" dirty="0"/>
                    </a:p>
                  </a:txBody>
                  <a:tcPr/>
                </a:tc>
              </a:tr>
              <a:tr h="370840">
                <a:tc>
                  <a:txBody>
                    <a:bodyPr/>
                    <a:lstStyle/>
                    <a:p>
                      <a:r>
                        <a:rPr lang="en-US" sz="1600" dirty="0" err="1" smtClean="0"/>
                        <a:t>Hosting.com</a:t>
                      </a:r>
                      <a:endParaRPr lang="en-US" sz="1600" dirty="0"/>
                    </a:p>
                  </a:txBody>
                  <a:tcPr/>
                </a:tc>
                <a:tc>
                  <a:txBody>
                    <a:bodyPr/>
                    <a:lstStyle/>
                    <a:p>
                      <a:pPr algn="l"/>
                      <a:r>
                        <a:rPr lang="en-US" dirty="0" smtClean="0"/>
                        <a:t>“Always On”</a:t>
                      </a:r>
                      <a:endParaRPr lang="en-US" dirty="0"/>
                    </a:p>
                  </a:txBody>
                  <a:tcPr/>
                </a:tc>
              </a:tr>
              <a:tr h="370840">
                <a:tc>
                  <a:txBody>
                    <a:bodyPr/>
                    <a:lstStyle/>
                    <a:p>
                      <a:r>
                        <a:rPr lang="en-US" sz="1600" dirty="0" smtClean="0"/>
                        <a:t>Amazon EC2</a:t>
                      </a:r>
                      <a:endParaRPr lang="en-US" sz="1600" dirty="0"/>
                    </a:p>
                  </a:txBody>
                  <a:tcPr/>
                </a:tc>
                <a:tc>
                  <a:txBody>
                    <a:bodyPr/>
                    <a:lstStyle/>
                    <a:p>
                      <a:pPr algn="l"/>
                      <a:r>
                        <a:rPr lang="en-US" dirty="0" smtClean="0"/>
                        <a:t>(none)</a:t>
                      </a:r>
                      <a:endParaRPr lang="en-US" dirty="0"/>
                    </a:p>
                  </a:txBody>
                  <a:tcPr/>
                </a:tc>
              </a:tr>
            </a:tbl>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32711"/>
          </a:xfrm>
        </p:spPr>
        <p:txBody>
          <a:bodyPr>
            <a:normAutofit fontScale="90000"/>
          </a:bodyPr>
          <a:lstStyle/>
          <a:p>
            <a:r>
              <a:rPr lang="en-US" sz="3600" dirty="0" smtClean="0"/>
              <a:t>Competitor Webpage Header Messaging </a:t>
            </a:r>
            <a:r>
              <a:rPr lang="en-US" sz="2000" dirty="0" smtClean="0"/>
              <a:t>(4-25-12)</a:t>
            </a:r>
            <a:endParaRPr lang="en-US" sz="3600" dirty="0"/>
          </a:p>
        </p:txBody>
      </p:sp>
      <p:graphicFrame>
        <p:nvGraphicFramePr>
          <p:cNvPr id="4" name="Content Placeholder 3"/>
          <p:cNvGraphicFramePr>
            <a:graphicFrameLocks noGrp="1"/>
          </p:cNvGraphicFramePr>
          <p:nvPr>
            <p:ph idx="1"/>
          </p:nvPr>
        </p:nvGraphicFramePr>
        <p:xfrm>
          <a:off x="116784" y="1264423"/>
          <a:ext cx="8831964" cy="3235960"/>
        </p:xfrm>
        <a:graphic>
          <a:graphicData uri="http://schemas.openxmlformats.org/drawingml/2006/table">
            <a:tbl>
              <a:tblPr firstRow="1" bandRow="1">
                <a:tableStyleId>{5C22544A-7EE6-4342-B048-85BDC9FD1C3A}</a:tableStyleId>
              </a:tblPr>
              <a:tblGrid>
                <a:gridCol w="1226258"/>
                <a:gridCol w="7605706"/>
              </a:tblGrid>
              <a:tr h="370840">
                <a:tc>
                  <a:txBody>
                    <a:bodyPr/>
                    <a:lstStyle/>
                    <a:p>
                      <a:r>
                        <a:rPr lang="en-US" dirty="0" smtClean="0"/>
                        <a:t>Co.</a:t>
                      </a:r>
                      <a:endParaRPr lang="en-US" dirty="0"/>
                    </a:p>
                  </a:txBody>
                  <a:tcPr/>
                </a:tc>
                <a:tc>
                  <a:txBody>
                    <a:bodyPr/>
                    <a:lstStyle/>
                    <a:p>
                      <a:pPr algn="ctr"/>
                      <a:r>
                        <a:rPr lang="en-US" dirty="0" smtClean="0"/>
                        <a:t>Webpage </a:t>
                      </a:r>
                      <a:r>
                        <a:rPr lang="en-US" baseline="0" dirty="0" smtClean="0"/>
                        <a:t>Header Message</a:t>
                      </a:r>
                      <a:endParaRPr lang="en-US" dirty="0"/>
                    </a:p>
                  </a:txBody>
                  <a:tcPr/>
                </a:tc>
              </a:tr>
              <a:tr h="370840">
                <a:tc>
                  <a:txBody>
                    <a:bodyPr/>
                    <a:lstStyle/>
                    <a:p>
                      <a:r>
                        <a:rPr lang="en-US" sz="1600" dirty="0" err="1" smtClean="0"/>
                        <a:t>ProfitBricks</a:t>
                      </a:r>
                      <a:endParaRPr lang="en-US" sz="1600" dirty="0"/>
                    </a:p>
                  </a:txBody>
                  <a:tcPr/>
                </a:tc>
                <a:tc>
                  <a:txBody>
                    <a:bodyPr/>
                    <a:lstStyle/>
                    <a:p>
                      <a:pPr algn="l"/>
                      <a:r>
                        <a:rPr lang="en-US" dirty="0" smtClean="0"/>
                        <a:t>Cloud-Hosting from </a:t>
                      </a:r>
                      <a:r>
                        <a:rPr lang="en-US" dirty="0" err="1" smtClean="0"/>
                        <a:t>ProfitBricks</a:t>
                      </a:r>
                      <a:r>
                        <a:rPr lang="en-US" dirty="0" smtClean="0"/>
                        <a:t> – The </a:t>
                      </a:r>
                      <a:r>
                        <a:rPr lang="en-US" dirty="0" err="1" smtClean="0"/>
                        <a:t>IaaS</a:t>
                      </a:r>
                      <a:r>
                        <a:rPr lang="en-US" baseline="0" dirty="0" smtClean="0"/>
                        <a:t>-Company</a:t>
                      </a:r>
                      <a:endParaRPr lang="en-US" dirty="0"/>
                    </a:p>
                  </a:txBody>
                  <a:tcPr/>
                </a:tc>
              </a:tr>
              <a:tr h="370840">
                <a:tc>
                  <a:txBody>
                    <a:bodyPr/>
                    <a:lstStyle/>
                    <a:p>
                      <a:r>
                        <a:rPr lang="en-US" sz="1600" dirty="0" err="1" smtClean="0"/>
                        <a:t>CloudSigma</a:t>
                      </a:r>
                      <a:endParaRPr lang="en-US" sz="1600" dirty="0"/>
                    </a:p>
                  </a:txBody>
                  <a:tcPr/>
                </a:tc>
                <a:tc>
                  <a:txBody>
                    <a:bodyPr/>
                    <a:lstStyle/>
                    <a:p>
                      <a:pPr algn="l"/>
                      <a:r>
                        <a:rPr lang="en-US" dirty="0" smtClean="0"/>
                        <a:t>Cloud Computing and Cloud Hosting from </a:t>
                      </a:r>
                      <a:r>
                        <a:rPr lang="en-US" dirty="0" err="1" smtClean="0"/>
                        <a:t>CloudSigma</a:t>
                      </a:r>
                      <a:r>
                        <a:rPr lang="en-US" dirty="0" smtClean="0"/>
                        <a:t>.</a:t>
                      </a:r>
                      <a:r>
                        <a:rPr lang="en-US" baseline="0" dirty="0" smtClean="0"/>
                        <a:t> Fast and flexible European virtual servers.-</a:t>
                      </a:r>
                      <a:r>
                        <a:rPr lang="en-US" baseline="0" dirty="0" err="1" smtClean="0"/>
                        <a:t>CloudSigma</a:t>
                      </a:r>
                      <a:endParaRPr lang="en-US" dirty="0"/>
                    </a:p>
                  </a:txBody>
                  <a:tcPr/>
                </a:tc>
              </a:tr>
              <a:tr h="370840">
                <a:tc>
                  <a:txBody>
                    <a:bodyPr/>
                    <a:lstStyle/>
                    <a:p>
                      <a:r>
                        <a:rPr lang="en-US" sz="1600" dirty="0" err="1" smtClean="0"/>
                        <a:t>Rackpace</a:t>
                      </a:r>
                      <a:endParaRPr lang="en-US" sz="1600" dirty="0"/>
                    </a:p>
                  </a:txBody>
                  <a:tcPr/>
                </a:tc>
                <a:tc>
                  <a:txBody>
                    <a:bodyPr/>
                    <a:lstStyle/>
                    <a:p>
                      <a:pPr algn="l"/>
                      <a:r>
                        <a:rPr lang="en-US" dirty="0" smtClean="0"/>
                        <a:t>Cloud Computing, Managed Hosting, Dedicated Server Hosting by </a:t>
                      </a:r>
                      <a:r>
                        <a:rPr lang="en-US" dirty="0" err="1" smtClean="0"/>
                        <a:t>Rackspace</a:t>
                      </a:r>
                      <a:endParaRPr lang="en-US" dirty="0"/>
                    </a:p>
                  </a:txBody>
                  <a:tcPr/>
                </a:tc>
              </a:tr>
              <a:tr h="370840">
                <a:tc>
                  <a:txBody>
                    <a:bodyPr/>
                    <a:lstStyle/>
                    <a:p>
                      <a:r>
                        <a:rPr lang="en-US" sz="1600" dirty="0" err="1" smtClean="0"/>
                        <a:t>GoGrid</a:t>
                      </a:r>
                      <a:endParaRPr lang="en-US" sz="1600" dirty="0"/>
                    </a:p>
                  </a:txBody>
                  <a:tcPr/>
                </a:tc>
                <a:tc>
                  <a:txBody>
                    <a:bodyPr/>
                    <a:lstStyle/>
                    <a:p>
                      <a:pPr algn="l"/>
                      <a:r>
                        <a:rPr lang="en-US" dirty="0" smtClean="0"/>
                        <a:t>Cloud</a:t>
                      </a:r>
                      <a:r>
                        <a:rPr lang="en-US" baseline="0" dirty="0" smtClean="0"/>
                        <a:t> Hosting, Cloud Servers, Hybrid Hosting, Cloud Infrastructure from </a:t>
                      </a:r>
                      <a:r>
                        <a:rPr lang="en-US" baseline="0" dirty="0" err="1" smtClean="0"/>
                        <a:t>GoGrid</a:t>
                      </a:r>
                      <a:endParaRPr lang="en-US" dirty="0"/>
                    </a:p>
                  </a:txBody>
                  <a:tcPr/>
                </a:tc>
              </a:tr>
              <a:tr h="370840">
                <a:tc>
                  <a:txBody>
                    <a:bodyPr/>
                    <a:lstStyle/>
                    <a:p>
                      <a:r>
                        <a:rPr lang="en-US" sz="1600" dirty="0" err="1" smtClean="0"/>
                        <a:t>SoftLayer</a:t>
                      </a:r>
                      <a:endParaRPr lang="en-US" sz="1600" dirty="0"/>
                    </a:p>
                  </a:txBody>
                  <a:tcPr/>
                </a:tc>
                <a:tc>
                  <a:txBody>
                    <a:bodyPr/>
                    <a:lstStyle/>
                    <a:p>
                      <a:pPr algn="l"/>
                      <a:r>
                        <a:rPr lang="en-US" dirty="0" smtClean="0"/>
                        <a:t>Dedicated Server Hosting, Cloud Servers, &amp; Managed Hosting Plans</a:t>
                      </a:r>
                      <a:endParaRPr lang="en-US" dirty="0"/>
                    </a:p>
                  </a:txBody>
                  <a:tcPr/>
                </a:tc>
              </a:tr>
              <a:tr h="370840">
                <a:tc>
                  <a:txBody>
                    <a:bodyPr/>
                    <a:lstStyle/>
                    <a:p>
                      <a:r>
                        <a:rPr lang="en-US" sz="1600" dirty="0" err="1" smtClean="0"/>
                        <a:t>Hosting.com</a:t>
                      </a:r>
                      <a:endParaRPr lang="en-US" sz="1600" dirty="0"/>
                    </a:p>
                  </a:txBody>
                  <a:tcPr/>
                </a:tc>
                <a:tc>
                  <a:txBody>
                    <a:bodyPr/>
                    <a:lstStyle/>
                    <a:p>
                      <a:pPr algn="l"/>
                      <a:r>
                        <a:rPr lang="en-US" dirty="0" smtClean="0"/>
                        <a:t>Enterprise</a:t>
                      </a:r>
                      <a:r>
                        <a:rPr lang="en-US" baseline="0" dirty="0" smtClean="0"/>
                        <a:t> Managed Hosting, Availability &amp; Recovery  I  </a:t>
                      </a:r>
                      <a:r>
                        <a:rPr lang="en-US" baseline="0" dirty="0" err="1" smtClean="0"/>
                        <a:t>Hosting.com</a:t>
                      </a:r>
                      <a:endParaRPr lang="en-US" dirty="0"/>
                    </a:p>
                  </a:txBody>
                  <a:tcPr/>
                </a:tc>
              </a:tr>
              <a:tr h="370840">
                <a:tc>
                  <a:txBody>
                    <a:bodyPr/>
                    <a:lstStyle/>
                    <a:p>
                      <a:r>
                        <a:rPr lang="en-US" sz="1600" dirty="0" smtClean="0"/>
                        <a:t>Amazon EC2</a:t>
                      </a:r>
                      <a:endParaRPr lang="en-US" sz="1600" dirty="0"/>
                    </a:p>
                  </a:txBody>
                  <a:tcPr/>
                </a:tc>
                <a:tc>
                  <a:txBody>
                    <a:bodyPr/>
                    <a:lstStyle/>
                    <a:p>
                      <a:pPr algn="l"/>
                      <a:r>
                        <a:rPr lang="en-US" dirty="0" smtClean="0"/>
                        <a:t>Amazon</a:t>
                      </a:r>
                      <a:r>
                        <a:rPr lang="en-US" baseline="0" dirty="0" smtClean="0"/>
                        <a:t> Elastic Compute Cloud (Amazon EC2)</a:t>
                      </a:r>
                      <a:endParaRPr lang="en-US" dirty="0"/>
                    </a:p>
                  </a:txBody>
                  <a:tcPr/>
                </a:tc>
              </a:tr>
            </a:tbl>
          </a:graphicData>
        </a:graphic>
      </p:graphicFrame>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END</a:t>
            </a:r>
            <a:endParaRPr lang="en-US" dirty="0"/>
          </a:p>
        </p:txBody>
      </p:sp>
      <p:sp>
        <p:nvSpPr>
          <p:cNvPr id="5" name="Subtitle 4"/>
          <p:cNvSpPr>
            <a:spLocks noGrp="1"/>
          </p:cNvSpPr>
          <p:nvPr>
            <p:ph type="subTitle" idx="1"/>
          </p:nvPr>
        </p:nvSpPr>
        <p:spPr/>
        <p:txBody>
          <a:bodyPr/>
          <a:lstStyle/>
          <a:p>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1438"/>
            <a:ext cx="8229600" cy="1143000"/>
          </a:xfrm>
        </p:spPr>
        <p:txBody>
          <a:bodyPr>
            <a:normAutofit/>
          </a:bodyPr>
          <a:lstStyle/>
          <a:p>
            <a:r>
              <a:rPr lang="en-US" sz="3600" dirty="0" err="1" smtClean="0"/>
              <a:t>ProfitBricks</a:t>
            </a:r>
            <a:r>
              <a:rPr lang="en-US" sz="3600" dirty="0" smtClean="0"/>
              <a:t> US Market Launch Advertising</a:t>
            </a:r>
            <a:endParaRPr lang="en-US" sz="3600" dirty="0"/>
          </a:p>
        </p:txBody>
      </p:sp>
      <p:graphicFrame>
        <p:nvGraphicFramePr>
          <p:cNvPr id="6" name="Content Placeholder 3"/>
          <p:cNvGraphicFramePr>
            <a:graphicFrameLocks/>
          </p:cNvGraphicFramePr>
          <p:nvPr/>
        </p:nvGraphicFramePr>
        <p:xfrm>
          <a:off x="482600" y="1265760"/>
          <a:ext cx="8229600" cy="3793919"/>
        </p:xfrm>
        <a:graphic>
          <a:graphicData uri="http://schemas.openxmlformats.org/drawingml/2006/table">
            <a:tbl>
              <a:tblPr firstRow="1" bandRow="1">
                <a:tableStyleId>{5C22544A-7EE6-4342-B048-85BDC9FD1C3A}</a:tableStyleId>
              </a:tblPr>
              <a:tblGrid>
                <a:gridCol w="3665434"/>
                <a:gridCol w="4564166"/>
              </a:tblGrid>
              <a:tr h="423341">
                <a:tc gridSpan="2">
                  <a:txBody>
                    <a:bodyPr/>
                    <a:lstStyle/>
                    <a:p>
                      <a:pPr marL="2743200" indent="-2743200" algn="ctr">
                        <a:tabLst>
                          <a:tab pos="2743200" algn="l"/>
                        </a:tabLst>
                      </a:pPr>
                      <a:r>
                        <a:rPr lang="en-US" sz="2000" dirty="0" smtClean="0"/>
                        <a:t>US MARKET LAUNCH</a:t>
                      </a:r>
                      <a:r>
                        <a:rPr lang="en-US" sz="2000" baseline="0" dirty="0" smtClean="0"/>
                        <a:t> ADVERTISING DESCRIPTION</a:t>
                      </a:r>
                      <a:endParaRPr lang="en-US" sz="2000" dirty="0"/>
                    </a:p>
                  </a:txBody>
                  <a:tcPr anchor="ctr" anchorCtr="1"/>
                </a:tc>
                <a:tc hMerge="1">
                  <a:txBody>
                    <a:bodyPr/>
                    <a:lstStyle/>
                    <a:p>
                      <a:pPr algn="ctr"/>
                      <a:endParaRPr lang="en-US" dirty="0"/>
                    </a:p>
                  </a:txBody>
                  <a:tcPr/>
                </a:tc>
              </a:tr>
              <a:tr h="829888">
                <a:tc>
                  <a:txBody>
                    <a:bodyPr/>
                    <a:lstStyle/>
                    <a:p>
                      <a:pPr algn="ctr"/>
                      <a:r>
                        <a:rPr lang="en-US" dirty="0" smtClean="0"/>
                        <a:t>Project</a:t>
                      </a:r>
                      <a:r>
                        <a:rPr lang="en-US" baseline="0" dirty="0" smtClean="0"/>
                        <a:t> Description</a:t>
                      </a:r>
                      <a:endParaRPr lang="en-US" dirty="0"/>
                    </a:p>
                  </a:txBody>
                  <a:tcPr anchor="ctr" anchorCtr="1"/>
                </a:tc>
                <a:tc>
                  <a:txBody>
                    <a:bodyPr/>
                    <a:lstStyle/>
                    <a:p>
                      <a:pPr algn="ctr"/>
                      <a:r>
                        <a:rPr lang="en-US" dirty="0" smtClean="0"/>
                        <a:t>1</a:t>
                      </a:r>
                      <a:r>
                        <a:rPr lang="en-US" baseline="0" dirty="0" smtClean="0"/>
                        <a:t> page ‘Wired’ magazine print adv</a:t>
                      </a:r>
                    </a:p>
                    <a:p>
                      <a:pPr algn="ctr"/>
                      <a:r>
                        <a:rPr lang="en-US" baseline="0" dirty="0" err="1" smtClean="0"/>
                        <a:t>w</a:t>
                      </a:r>
                      <a:r>
                        <a:rPr lang="en-US" baseline="0" dirty="0" smtClean="0"/>
                        <a:t>/ corresponding ‘Wired’ online adv</a:t>
                      </a:r>
                    </a:p>
                    <a:p>
                      <a:pPr algn="ctr"/>
                      <a:r>
                        <a:rPr lang="en-US" baseline="0" dirty="0" smtClean="0"/>
                        <a:t>Run: 5 consecutive mos. </a:t>
                      </a:r>
                      <a:r>
                        <a:rPr lang="en-US" baseline="0" dirty="0" err="1" smtClean="0"/>
                        <a:t>w</a:t>
                      </a:r>
                      <a:r>
                        <a:rPr lang="en-US" baseline="0" dirty="0" smtClean="0"/>
                        <a:t>/ Aug. ‘12 start</a:t>
                      </a:r>
                      <a:endParaRPr lang="en-US" dirty="0"/>
                    </a:p>
                  </a:txBody>
                  <a:tcPr/>
                </a:tc>
              </a:tr>
              <a:tr h="580922">
                <a:tc>
                  <a:txBody>
                    <a:bodyPr/>
                    <a:lstStyle/>
                    <a:p>
                      <a:pPr algn="ctr"/>
                      <a:r>
                        <a:rPr lang="en-US" dirty="0" smtClean="0"/>
                        <a:t>Desired Concept</a:t>
                      </a:r>
                      <a:r>
                        <a:rPr lang="en-US" baseline="0" dirty="0" smtClean="0"/>
                        <a:t> 1</a:t>
                      </a:r>
                      <a:endParaRPr lang="en-US" dirty="0"/>
                    </a:p>
                  </a:txBody>
                  <a:tcPr anchor="ctr" anchorCtr="1"/>
                </a:tc>
                <a:tc>
                  <a:txBody>
                    <a:bodyPr/>
                    <a:lstStyle/>
                    <a:p>
                      <a:pPr algn="ctr"/>
                      <a:r>
                        <a:rPr lang="en-US" dirty="0" smtClean="0"/>
                        <a:t>“Made in Germany” theme -</a:t>
                      </a:r>
                      <a:r>
                        <a:rPr lang="en-US" baseline="0" dirty="0" smtClean="0"/>
                        <a:t> </a:t>
                      </a:r>
                      <a:r>
                        <a:rPr lang="en-US" dirty="0" smtClean="0"/>
                        <a:t>see </a:t>
                      </a:r>
                      <a:r>
                        <a:rPr lang="en-US" dirty="0" err="1" smtClean="0"/>
                        <a:t>ProfitBricks</a:t>
                      </a:r>
                      <a:r>
                        <a:rPr lang="en-US" baseline="0" dirty="0" smtClean="0"/>
                        <a:t> website &amp; German print adv. in this deck</a:t>
                      </a:r>
                      <a:endParaRPr lang="en-US" dirty="0" smtClean="0"/>
                    </a:p>
                  </a:txBody>
                  <a:tcPr/>
                </a:tc>
              </a:tr>
              <a:tr h="1176019">
                <a:tc>
                  <a:txBody>
                    <a:bodyPr/>
                    <a:lstStyle/>
                    <a:p>
                      <a:pPr algn="ctr"/>
                      <a:r>
                        <a:rPr lang="en-US" dirty="0" smtClean="0"/>
                        <a:t>Desired Concept 2 (or more)</a:t>
                      </a:r>
                      <a:endParaRPr lang="en-US" dirty="0"/>
                    </a:p>
                  </a:txBody>
                  <a:tcPr anchor="ctr" anchorCtr="1"/>
                </a:tc>
                <a:tc>
                  <a:txBody>
                    <a:bodyPr/>
                    <a:lstStyle/>
                    <a:p>
                      <a:pPr algn="ctr"/>
                      <a:r>
                        <a:rPr lang="en-US" dirty="0" smtClean="0"/>
                        <a:t>“Creative”</a:t>
                      </a:r>
                      <a:r>
                        <a:rPr lang="en-US" baseline="0" dirty="0" smtClean="0"/>
                        <a:t> theme – your creative ideas</a:t>
                      </a:r>
                    </a:p>
                    <a:p>
                      <a:pPr algn="ctr"/>
                      <a:r>
                        <a:rPr lang="en-US" baseline="0" dirty="0" smtClean="0"/>
                        <a:t>See ‘Sprint-German Boss’ commercial for just one, creative, humorous idea</a:t>
                      </a:r>
                    </a:p>
                    <a:p>
                      <a:pPr algn="ctr"/>
                      <a:r>
                        <a:rPr lang="en-US" sz="1400" dirty="0" smtClean="0"/>
                        <a:t>http://</a:t>
                      </a:r>
                      <a:r>
                        <a:rPr lang="en-US" sz="1400" dirty="0" err="1" smtClean="0"/>
                        <a:t>www.youtube.com/watch?v</a:t>
                      </a:r>
                      <a:r>
                        <a:rPr lang="en-US" sz="1400" dirty="0" smtClean="0"/>
                        <a:t>=</a:t>
                      </a:r>
                      <a:r>
                        <a:rPr lang="en-US" sz="1400" dirty="0" err="1" smtClean="0"/>
                        <a:t>drRTJWbxRzg</a:t>
                      </a:r>
                      <a:endParaRPr lang="en-US" sz="1400" dirty="0" smtClean="0"/>
                    </a:p>
                  </a:txBody>
                  <a:tcPr/>
                </a:tc>
              </a:tr>
              <a:tr h="266700">
                <a:tc>
                  <a:txBody>
                    <a:bodyPr/>
                    <a:lstStyle/>
                    <a:p>
                      <a:pPr algn="ctr"/>
                      <a:r>
                        <a:rPr lang="en-US" dirty="0" smtClean="0"/>
                        <a:t>Timing</a:t>
                      </a:r>
                      <a:r>
                        <a:rPr lang="en-US" baseline="0" dirty="0" smtClean="0"/>
                        <a:t> - </a:t>
                      </a:r>
                      <a:r>
                        <a:rPr lang="en-US" dirty="0" smtClean="0"/>
                        <a:t>Designs</a:t>
                      </a:r>
                      <a:r>
                        <a:rPr lang="en-US" baseline="0" dirty="0" smtClean="0"/>
                        <a:t> Submittal Deadline</a:t>
                      </a:r>
                      <a:endParaRPr lang="en-US" dirty="0"/>
                    </a:p>
                  </a:txBody>
                  <a:tcPr anchor="ctr" anchorCtr="1"/>
                </a:tc>
                <a:tc>
                  <a:txBody>
                    <a:bodyPr/>
                    <a:lstStyle/>
                    <a:p>
                      <a:pPr algn="ctr"/>
                      <a:r>
                        <a:rPr lang="en-US" sz="1800" dirty="0" smtClean="0"/>
                        <a:t>Initial</a:t>
                      </a:r>
                      <a:r>
                        <a:rPr lang="en-US" sz="1800" baseline="0" dirty="0" smtClean="0"/>
                        <a:t> creative concepts for review – </a:t>
                      </a:r>
                    </a:p>
                    <a:p>
                      <a:pPr algn="ctr"/>
                      <a:r>
                        <a:rPr lang="en-US" sz="1800" baseline="0" dirty="0" smtClean="0"/>
                        <a:t>Noon US EST June 12, 2012</a:t>
                      </a:r>
                      <a:endParaRPr lang="en-US" sz="1800" dirty="0" smtClean="0"/>
                    </a:p>
                  </a:txBody>
                  <a:tcPr anchor="ctr" anchorCtr="1"/>
                </a:tc>
              </a:tr>
            </a:tbl>
          </a:graphicData>
        </a:graphic>
      </p:graphicFrame>
      <p:sp>
        <p:nvSpPr>
          <p:cNvPr id="7" name="TextBox 6"/>
          <p:cNvSpPr txBox="1"/>
          <p:nvPr/>
        </p:nvSpPr>
        <p:spPr>
          <a:xfrm>
            <a:off x="723900" y="5410200"/>
            <a:ext cx="7962900" cy="1200329"/>
          </a:xfrm>
          <a:prstGeom prst="rect">
            <a:avLst/>
          </a:prstGeom>
          <a:noFill/>
        </p:spPr>
        <p:txBody>
          <a:bodyPr wrap="square" rtlCol="0">
            <a:spAutoFit/>
          </a:bodyPr>
          <a:lstStyle/>
          <a:p>
            <a:pPr marL="177800" indent="-177800"/>
            <a:r>
              <a:rPr lang="en-US" sz="1200" dirty="0" smtClean="0"/>
              <a:t>Notes, Guidance, Communication:</a:t>
            </a:r>
          </a:p>
          <a:p>
            <a:pPr marL="177800" indent="-177800">
              <a:buFont typeface="+mj-lt"/>
              <a:buAutoNum type="arabicPeriod"/>
            </a:pPr>
            <a:r>
              <a:rPr lang="en-US" sz="1200" dirty="0" smtClean="0"/>
              <a:t>We’re partial to a “Made in Germany” theme or a similar German theme. This will be consistent with &amp; leverage </a:t>
            </a:r>
            <a:r>
              <a:rPr lang="en-US" sz="1200" dirty="0" err="1" smtClean="0"/>
              <a:t>ProfitBricks</a:t>
            </a:r>
            <a:r>
              <a:rPr lang="en-US" sz="1200" dirty="0" smtClean="0"/>
              <a:t> web presence &amp; synch with the overall story of the history &amp; differentiation of the company.</a:t>
            </a:r>
          </a:p>
          <a:p>
            <a:pPr marL="177800" indent="-177800">
              <a:buFont typeface="+mj-lt"/>
              <a:buAutoNum type="arabicPeriod"/>
            </a:pPr>
            <a:r>
              <a:rPr lang="en-US" sz="1200" dirty="0" smtClean="0"/>
              <a:t>We look forward to receiving your reaction to &amp; comments on the 1 page German print adv. Included in this brief</a:t>
            </a:r>
          </a:p>
          <a:p>
            <a:pPr marL="177800" indent="-177800">
              <a:buFont typeface="+mj-lt"/>
              <a:buAutoNum type="arabicPeriod"/>
            </a:pPr>
            <a:r>
              <a:rPr lang="en-US" sz="1200" dirty="0" smtClean="0"/>
              <a:t>We welcome adv strategy/concept questions prior to the June 12, Noon US EST design deadline</a:t>
            </a:r>
          </a:p>
          <a:p>
            <a:pPr marL="177800" indent="-177800">
              <a:buFont typeface="+mj-lt"/>
              <a:buAutoNum type="arabicPeriod"/>
            </a:pPr>
            <a:r>
              <a:rPr lang="en-US" sz="1200" dirty="0" smtClean="0"/>
              <a:t>Creative samples should be actual size as when in publication – full 1 page print magazine size</a:t>
            </a:r>
            <a:endParaRPr lang="en-US" sz="1200"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4938"/>
            <a:ext cx="8229600" cy="601662"/>
          </a:xfrm>
        </p:spPr>
        <p:txBody>
          <a:bodyPr>
            <a:normAutofit fontScale="90000"/>
          </a:bodyPr>
          <a:lstStyle/>
          <a:p>
            <a:r>
              <a:rPr lang="en-US" dirty="0" smtClean="0"/>
              <a:t>PB History</a:t>
            </a:r>
            <a:endParaRPr lang="en-US" dirty="0"/>
          </a:p>
        </p:txBody>
      </p:sp>
      <p:sp>
        <p:nvSpPr>
          <p:cNvPr id="4" name="TextBox 3"/>
          <p:cNvSpPr txBox="1"/>
          <p:nvPr/>
        </p:nvSpPr>
        <p:spPr>
          <a:xfrm>
            <a:off x="190500" y="812801"/>
            <a:ext cx="8496300" cy="3077765"/>
          </a:xfrm>
          <a:prstGeom prst="rect">
            <a:avLst/>
          </a:prstGeom>
          <a:noFill/>
        </p:spPr>
        <p:txBody>
          <a:bodyPr wrap="square" rtlCol="0">
            <a:spAutoFit/>
          </a:bodyPr>
          <a:lstStyle/>
          <a:p>
            <a:r>
              <a:rPr lang="en-US" sz="1600" dirty="0" smtClean="0"/>
              <a:t>For over ten years, </a:t>
            </a:r>
            <a:r>
              <a:rPr lang="en-US" sz="1600" dirty="0" err="1" smtClean="0"/>
              <a:t>Achim</a:t>
            </a:r>
            <a:r>
              <a:rPr lang="en-US" sz="1600" dirty="0" smtClean="0"/>
              <a:t> </a:t>
            </a:r>
            <a:r>
              <a:rPr lang="en-US" sz="1600" dirty="0" err="1" smtClean="0"/>
              <a:t>Weiß</a:t>
            </a:r>
            <a:r>
              <a:rPr lang="en-US" sz="1600" dirty="0" smtClean="0"/>
              <a:t> was responsible for the technical infrastructure of Internet services at well-known companies such as 1&amp;1, GMX and </a:t>
            </a:r>
            <a:r>
              <a:rPr lang="en-US" sz="1600" dirty="0" err="1" smtClean="0"/>
              <a:t>Web.de</a:t>
            </a:r>
            <a:r>
              <a:rPr lang="en-US" sz="1600" dirty="0" smtClean="0"/>
              <a:t>.  In 2010, he gathered an international team of 50 engineers from various areas of expertise in Berlin and within the space of 2 years, developed together with them the next generation of hosting based on the latest cloud technologies – the virtual data center.</a:t>
            </a:r>
          </a:p>
          <a:p>
            <a:endParaRPr lang="en-US" sz="1600" dirty="0" smtClean="0"/>
          </a:p>
          <a:p>
            <a:r>
              <a:rPr lang="en-US" sz="1600" dirty="0" smtClean="0"/>
              <a:t>“We are an Infrastructure as a Service (</a:t>
            </a:r>
            <a:r>
              <a:rPr lang="en-US" sz="1600" dirty="0" err="1" smtClean="0"/>
              <a:t>IaaS</a:t>
            </a:r>
            <a:r>
              <a:rPr lang="en-US" sz="1600" dirty="0" smtClean="0"/>
              <a:t>) provider. You can rent a virtual data center from us and equip it entirely according to your requirements with servers, storage, load balancers and firewalls – just like in a real data center. But in contrast to “real” hardware, you can adapt the hardware you use to your requirements at any time. You only pay for what you actually need and can adjust your virtual data center to meet your current demands whenever you want“ – </a:t>
            </a:r>
            <a:r>
              <a:rPr lang="en-US" sz="1600" dirty="0" err="1" smtClean="0"/>
              <a:t>Achim</a:t>
            </a:r>
            <a:r>
              <a:rPr lang="en-US" sz="1600" dirty="0" smtClean="0"/>
              <a:t> </a:t>
            </a:r>
            <a:r>
              <a:rPr lang="en-US" sz="1600" dirty="0" err="1" smtClean="0"/>
              <a:t>Weiß</a:t>
            </a:r>
            <a:endParaRPr lang="en-US" sz="1600" dirty="0" smtClean="0"/>
          </a:p>
          <a:p>
            <a:endParaRPr lang="en-US" dirty="0"/>
          </a:p>
        </p:txBody>
      </p:sp>
      <p:pic>
        <p:nvPicPr>
          <p:cNvPr id="5" name="Picture 4"/>
          <p:cNvPicPr>
            <a:picLocks noChangeAspect="1"/>
          </p:cNvPicPr>
          <p:nvPr/>
        </p:nvPicPr>
        <p:blipFill>
          <a:blip r:embed="rId2"/>
          <a:stretch>
            <a:fillRect/>
          </a:stretch>
        </p:blipFill>
        <p:spPr>
          <a:xfrm>
            <a:off x="50800" y="4863545"/>
            <a:ext cx="9004300" cy="537919"/>
          </a:xfrm>
          <a:prstGeom prst="rect">
            <a:avLst/>
          </a:prstGeom>
        </p:spPr>
      </p:pic>
      <p:pic>
        <p:nvPicPr>
          <p:cNvPr id="6" name="Picture 5"/>
          <p:cNvPicPr>
            <a:picLocks noChangeAspect="1"/>
          </p:cNvPicPr>
          <p:nvPr/>
        </p:nvPicPr>
        <p:blipFill>
          <a:blip r:embed="rId3"/>
          <a:stretch>
            <a:fillRect/>
          </a:stretch>
        </p:blipFill>
        <p:spPr>
          <a:xfrm>
            <a:off x="6242050" y="5100548"/>
            <a:ext cx="2813050" cy="1738402"/>
          </a:xfrm>
          <a:prstGeom prst="rect">
            <a:avLst/>
          </a:prstGeom>
        </p:spPr>
      </p:pic>
      <p:sp>
        <p:nvSpPr>
          <p:cNvPr id="7" name="TextBox 6"/>
          <p:cNvSpPr txBox="1"/>
          <p:nvPr/>
        </p:nvSpPr>
        <p:spPr>
          <a:xfrm>
            <a:off x="190500" y="3987800"/>
            <a:ext cx="8864600" cy="923330"/>
          </a:xfrm>
          <a:prstGeom prst="rect">
            <a:avLst/>
          </a:prstGeom>
          <a:noFill/>
        </p:spPr>
        <p:txBody>
          <a:bodyPr wrap="square" rtlCol="0">
            <a:spAutoFit/>
          </a:bodyPr>
          <a:lstStyle/>
          <a:p>
            <a:r>
              <a:rPr lang="en-US" dirty="0" smtClean="0"/>
              <a:t>PB founding leadership, </a:t>
            </a:r>
            <a:r>
              <a:rPr lang="en-US" dirty="0" err="1" smtClean="0"/>
              <a:t>Achim</a:t>
            </a:r>
            <a:r>
              <a:rPr lang="en-US" dirty="0" smtClean="0"/>
              <a:t> </a:t>
            </a:r>
            <a:r>
              <a:rPr lang="en-US" dirty="0" err="1" smtClean="0"/>
              <a:t>Weiß</a:t>
            </a:r>
            <a:r>
              <a:rPr lang="en-US" dirty="0" smtClean="0"/>
              <a:t> &amp; Andreas </a:t>
            </a:r>
            <a:r>
              <a:rPr lang="en-US" dirty="0" err="1" smtClean="0"/>
              <a:t>Gauger</a:t>
            </a:r>
            <a:r>
              <a:rPr lang="en-US" dirty="0" smtClean="0"/>
              <a:t> were founders of 1&amp;1 Internet, a major subsidiary of United Internet. In 2010 </a:t>
            </a:r>
            <a:r>
              <a:rPr lang="en-US" dirty="0" err="1" smtClean="0"/>
              <a:t>Achim</a:t>
            </a:r>
            <a:r>
              <a:rPr lang="en-US" dirty="0" smtClean="0"/>
              <a:t> &amp; Andreas founded </a:t>
            </a:r>
            <a:r>
              <a:rPr lang="en-US" dirty="0" err="1" smtClean="0"/>
              <a:t>ProfitBricks</a:t>
            </a:r>
            <a:r>
              <a:rPr lang="en-US" dirty="0" smtClean="0"/>
              <a:t>. United Internet is a major investor in PB. </a:t>
            </a:r>
            <a:endParaRPr lang="en-US" dirty="0"/>
          </a:p>
        </p:txBody>
      </p:sp>
      <p:sp>
        <p:nvSpPr>
          <p:cNvPr id="8" name="TextBox 7"/>
          <p:cNvSpPr txBox="1"/>
          <p:nvPr/>
        </p:nvSpPr>
        <p:spPr>
          <a:xfrm>
            <a:off x="2768600" y="3574534"/>
            <a:ext cx="4216400" cy="461665"/>
          </a:xfrm>
          <a:prstGeom prst="rect">
            <a:avLst/>
          </a:prstGeom>
          <a:noFill/>
        </p:spPr>
        <p:txBody>
          <a:bodyPr wrap="square" rtlCol="0">
            <a:spAutoFit/>
          </a:bodyPr>
          <a:lstStyle/>
          <a:p>
            <a:r>
              <a:rPr lang="en-US" sz="2400" dirty="0" smtClean="0"/>
              <a:t>1&amp;1 History &amp; PB Heritage</a:t>
            </a:r>
            <a:endParaRPr lang="en-US" sz="2400"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17562"/>
          </a:xfrm>
        </p:spPr>
        <p:txBody>
          <a:bodyPr/>
          <a:lstStyle/>
          <a:p>
            <a:r>
              <a:rPr lang="en-US" dirty="0" smtClean="0"/>
              <a:t>PB Vision &amp; Mission </a:t>
            </a:r>
            <a:r>
              <a:rPr lang="en-US" sz="2400" dirty="0" smtClean="0"/>
              <a:t>(as on Web)</a:t>
            </a:r>
            <a:endParaRPr lang="en-US" sz="2400" dirty="0"/>
          </a:p>
        </p:txBody>
      </p:sp>
      <p:pic>
        <p:nvPicPr>
          <p:cNvPr id="3" name="Picture 2"/>
          <p:cNvPicPr>
            <a:picLocks noChangeAspect="1"/>
          </p:cNvPicPr>
          <p:nvPr/>
        </p:nvPicPr>
        <p:blipFill>
          <a:blip r:embed="rId2"/>
          <a:stretch>
            <a:fillRect/>
          </a:stretch>
        </p:blipFill>
        <p:spPr>
          <a:xfrm>
            <a:off x="95250" y="1397000"/>
            <a:ext cx="9020748" cy="3251200"/>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274638"/>
            <a:ext cx="8229600" cy="661783"/>
          </a:xfrm>
        </p:spPr>
        <p:txBody>
          <a:bodyPr>
            <a:normAutofit/>
          </a:bodyPr>
          <a:lstStyle/>
          <a:p>
            <a:r>
              <a:rPr lang="en-US" sz="3200" dirty="0" err="1" smtClean="0"/>
              <a:t>ProfitBricks</a:t>
            </a:r>
            <a:r>
              <a:rPr lang="en-US" sz="3200" dirty="0" smtClean="0"/>
              <a:t> Mission Statement</a:t>
            </a:r>
            <a:endParaRPr lang="en-US" sz="3200" dirty="0"/>
          </a:p>
        </p:txBody>
      </p:sp>
      <p:graphicFrame>
        <p:nvGraphicFramePr>
          <p:cNvPr id="6" name="Content Placeholder 3"/>
          <p:cNvGraphicFramePr>
            <a:graphicFrameLocks/>
          </p:cNvGraphicFramePr>
          <p:nvPr/>
        </p:nvGraphicFramePr>
        <p:xfrm>
          <a:off x="142830" y="1207940"/>
          <a:ext cx="8844744" cy="3327941"/>
        </p:xfrm>
        <a:graphic>
          <a:graphicData uri="http://schemas.openxmlformats.org/drawingml/2006/table">
            <a:tbl>
              <a:tblPr firstRow="1" bandRow="1">
                <a:tableStyleId>{5C22544A-7EE6-4342-B048-85BDC9FD1C3A}</a:tableStyleId>
              </a:tblPr>
              <a:tblGrid>
                <a:gridCol w="8844744"/>
              </a:tblGrid>
              <a:tr h="859062">
                <a:tc>
                  <a:txBody>
                    <a:bodyPr/>
                    <a:lstStyle/>
                    <a:p>
                      <a:pPr marL="914400" marR="0" indent="-914400" algn="l" defTabSz="457200" rtl="0" eaLnBrk="1" fontAlgn="auto" latinLnBrk="0" hangingPunct="1">
                        <a:lnSpc>
                          <a:spcPct val="100000"/>
                        </a:lnSpc>
                        <a:spcBef>
                          <a:spcPts val="0"/>
                        </a:spcBef>
                        <a:spcAft>
                          <a:spcPts val="0"/>
                        </a:spcAft>
                        <a:buClrTx/>
                        <a:buSzTx/>
                        <a:buFontTx/>
                        <a:buNone/>
                        <a:tabLst>
                          <a:tab pos="914400" algn="l"/>
                        </a:tabLst>
                        <a:defRPr/>
                      </a:pPr>
                      <a:r>
                        <a:rPr lang="en-US" dirty="0" smtClean="0"/>
                        <a:t>Mission:	</a:t>
                      </a:r>
                      <a:r>
                        <a:rPr lang="en-US" sz="1800" dirty="0" err="1" smtClean="0"/>
                        <a:t>ProfitBricks</a:t>
                      </a:r>
                      <a:r>
                        <a:rPr lang="en-US" sz="1800" dirty="0" smtClean="0"/>
                        <a:t> provides</a:t>
                      </a:r>
                      <a:r>
                        <a:rPr lang="en-US" sz="1800" baseline="0" dirty="0" smtClean="0"/>
                        <a:t> fast</a:t>
                      </a:r>
                      <a:r>
                        <a:rPr lang="en-US" sz="1800" dirty="0" smtClean="0"/>
                        <a:t> and reliable</a:t>
                      </a:r>
                      <a:r>
                        <a:rPr lang="en-US" sz="1800" baseline="0" dirty="0" smtClean="0"/>
                        <a:t> </a:t>
                      </a:r>
                      <a:r>
                        <a:rPr lang="en-US" sz="1800" dirty="0" smtClean="0"/>
                        <a:t>secure cloud computing infrastructure with clear</a:t>
                      </a:r>
                      <a:r>
                        <a:rPr lang="en-US" sz="1800" baseline="0" dirty="0" smtClean="0"/>
                        <a:t> </a:t>
                      </a:r>
                      <a:r>
                        <a:rPr lang="en-US" sz="1800" dirty="0" smtClean="0"/>
                        <a:t>pricing</a:t>
                      </a:r>
                      <a:r>
                        <a:rPr lang="en-US" sz="1800" baseline="0" dirty="0" smtClean="0"/>
                        <a:t> and unparalleled ease of use &amp; customer care</a:t>
                      </a:r>
                      <a:endParaRPr lang="en-US" sz="1800" dirty="0" smtClean="0"/>
                    </a:p>
                  </a:txBody>
                  <a:tcPr/>
                </a:tc>
              </a:tr>
              <a:tr h="370840">
                <a:tc>
                  <a:txBody>
                    <a:bodyPr/>
                    <a:lstStyle/>
                    <a:p>
                      <a:r>
                        <a:rPr lang="en-US" dirty="0" smtClean="0"/>
                        <a:t>As</a:t>
                      </a:r>
                      <a:r>
                        <a:rPr lang="en-US" baseline="0" dirty="0" smtClean="0"/>
                        <a:t> a new provider with a focus on the B2B market, </a:t>
                      </a:r>
                      <a:r>
                        <a:rPr lang="en-US" baseline="0" dirty="0" err="1" smtClean="0"/>
                        <a:t>ProfitBricks</a:t>
                      </a:r>
                      <a:r>
                        <a:rPr lang="en-US" baseline="0" dirty="0" smtClean="0"/>
                        <a:t> sets the bar on offering its customers a low-cost cloud hosting platform based on the newest, high standard virtualization technology.</a:t>
                      </a:r>
                      <a:endParaRPr lang="en-US" dirty="0"/>
                    </a:p>
                  </a:txBody>
                  <a:tcPr/>
                </a:tc>
              </a:tr>
              <a:tr h="370840">
                <a:tc>
                  <a:txBody>
                    <a:bodyPr/>
                    <a:lstStyle/>
                    <a:p>
                      <a:r>
                        <a:rPr lang="en-US" sz="1800" dirty="0" smtClean="0"/>
                        <a:t>Our</a:t>
                      </a:r>
                      <a:r>
                        <a:rPr lang="en-US" sz="1800" baseline="0" dirty="0" smtClean="0"/>
                        <a:t> customer’s needs have the highest priority. We offer reliable and flexible infrastructure at transparent and easy to calculate costs. Our customers only pay for what they actually use.</a:t>
                      </a:r>
                      <a:endParaRPr lang="en-US" sz="1800" dirty="0"/>
                    </a:p>
                  </a:txBody>
                  <a:tcPr/>
                </a:tc>
              </a:tr>
              <a:tr h="370840">
                <a:tc>
                  <a:txBody>
                    <a:bodyPr/>
                    <a:lstStyle/>
                    <a:p>
                      <a:r>
                        <a:rPr lang="en-US" sz="1800" dirty="0" err="1" smtClean="0"/>
                        <a:t>ProfitBricks</a:t>
                      </a:r>
                      <a:r>
                        <a:rPr lang="en-US" sz="1800" baseline="0" dirty="0" smtClean="0"/>
                        <a:t> pays special attention to customer service, utilizing the skills &amp; experience of proficient system administrators. With an absolute commitment to quality of service, we only take new customers if we have sufficient resources to meet their needs.</a:t>
                      </a:r>
                      <a:endParaRPr lang="en-US" sz="1800" dirty="0"/>
                    </a:p>
                  </a:txBody>
                  <a:tcPr/>
                </a:tc>
              </a:tr>
            </a:tbl>
          </a:graphicData>
        </a:graphic>
      </p:graphicFrame>
      <p:graphicFrame>
        <p:nvGraphicFramePr>
          <p:cNvPr id="10" name="Content Placeholder 3"/>
          <p:cNvGraphicFramePr>
            <a:graphicFrameLocks/>
          </p:cNvGraphicFramePr>
          <p:nvPr/>
        </p:nvGraphicFramePr>
        <p:xfrm>
          <a:off x="165100" y="5005798"/>
          <a:ext cx="8758973" cy="1229902"/>
        </p:xfrm>
        <a:graphic>
          <a:graphicData uri="http://schemas.openxmlformats.org/drawingml/2006/table">
            <a:tbl>
              <a:tblPr firstRow="1" bandRow="1">
                <a:tableStyleId>{5C22544A-7EE6-4342-B048-85BDC9FD1C3A}</a:tableStyleId>
              </a:tblPr>
              <a:tblGrid>
                <a:gridCol w="8758973"/>
              </a:tblGrid>
              <a:tr h="859062">
                <a:tc>
                  <a:txBody>
                    <a:bodyPr/>
                    <a:lstStyle/>
                    <a:p>
                      <a:pPr marL="1423988" indent="-1423988">
                        <a:tabLst>
                          <a:tab pos="1423988" algn="l"/>
                        </a:tabLst>
                      </a:pPr>
                      <a:r>
                        <a:rPr lang="en-US" dirty="0" smtClean="0"/>
                        <a:t>Positioning</a:t>
                      </a:r>
                      <a:r>
                        <a:rPr lang="en-US" baseline="0" dirty="0" smtClean="0"/>
                        <a:t> &amp; Brand Claim</a:t>
                      </a:r>
                      <a:r>
                        <a:rPr lang="en-US" b="0" dirty="0" smtClean="0"/>
                        <a:t>:</a:t>
                      </a:r>
                      <a:r>
                        <a:rPr lang="en-US" b="0" baseline="0" dirty="0" smtClean="0"/>
                        <a:t>       </a:t>
                      </a:r>
                    </a:p>
                    <a:p>
                      <a:pPr marL="1423988" indent="-1423988">
                        <a:tabLst>
                          <a:tab pos="1423988" algn="l"/>
                        </a:tabLst>
                      </a:pPr>
                      <a:r>
                        <a:rPr lang="en-US" b="1" baseline="0" dirty="0" smtClean="0"/>
                        <a:t>				</a:t>
                      </a:r>
                      <a:r>
                        <a:rPr lang="en-US" sz="2400" b="1" baseline="0" dirty="0" err="1" smtClean="0"/>
                        <a:t>ProfitBricks</a:t>
                      </a:r>
                      <a:r>
                        <a:rPr lang="en-US" sz="2400" b="1" baseline="0" dirty="0" smtClean="0"/>
                        <a:t> – The </a:t>
                      </a:r>
                      <a:r>
                        <a:rPr lang="en-US" sz="2400" b="1" baseline="0" dirty="0" err="1" smtClean="0"/>
                        <a:t>IaaS</a:t>
                      </a:r>
                      <a:r>
                        <a:rPr lang="en-US" sz="2400" b="1" baseline="0" dirty="0" smtClean="0"/>
                        <a:t> Company</a:t>
                      </a:r>
                    </a:p>
                  </a:txBody>
                  <a:tcPr/>
                </a:tc>
              </a:tr>
              <a:tr h="370840">
                <a:tc>
                  <a:txBody>
                    <a:bodyPr/>
                    <a:lstStyle/>
                    <a:p>
                      <a:r>
                        <a:rPr lang="en-US" baseline="0" dirty="0" err="1" smtClean="0"/>
                        <a:t>ProfitBrick’s</a:t>
                      </a:r>
                      <a:r>
                        <a:rPr lang="en-US" baseline="0" dirty="0" smtClean="0"/>
                        <a:t> overall positioning is also its brand claim – that it is ‘THE’ </a:t>
                      </a:r>
                      <a:r>
                        <a:rPr lang="en-US" baseline="0" dirty="0" err="1" smtClean="0"/>
                        <a:t>IaaS</a:t>
                      </a:r>
                      <a:r>
                        <a:rPr lang="en-US" baseline="0" dirty="0" smtClean="0"/>
                        <a:t> company</a:t>
                      </a:r>
                      <a:endParaRPr lang="en-US" dirty="0"/>
                    </a:p>
                  </a:txBody>
                  <a:tcPr/>
                </a:tc>
              </a:tr>
            </a:tbl>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30162"/>
            <a:ext cx="8229600" cy="588962"/>
          </a:xfrm>
        </p:spPr>
        <p:txBody>
          <a:bodyPr>
            <a:normAutofit fontScale="90000"/>
          </a:bodyPr>
          <a:lstStyle/>
          <a:p>
            <a:r>
              <a:rPr lang="en-US" sz="3600" dirty="0" smtClean="0"/>
              <a:t>US Market – Name &amp; Definition</a:t>
            </a:r>
            <a:endParaRPr lang="en-US" sz="3600" dirty="0"/>
          </a:p>
        </p:txBody>
      </p:sp>
      <p:graphicFrame>
        <p:nvGraphicFramePr>
          <p:cNvPr id="7" name="Content Placeholder 3"/>
          <p:cNvGraphicFramePr>
            <a:graphicFrameLocks/>
          </p:cNvGraphicFramePr>
          <p:nvPr/>
        </p:nvGraphicFramePr>
        <p:xfrm>
          <a:off x="723900" y="617539"/>
          <a:ext cx="7745758" cy="3069360"/>
        </p:xfrm>
        <a:graphic>
          <a:graphicData uri="http://schemas.openxmlformats.org/drawingml/2006/table">
            <a:tbl>
              <a:tblPr firstRow="1" bandRow="1">
                <a:tableStyleId>{5C22544A-7EE6-4342-B048-85BDC9FD1C3A}</a:tableStyleId>
              </a:tblPr>
              <a:tblGrid>
                <a:gridCol w="3449933"/>
                <a:gridCol w="4295825"/>
              </a:tblGrid>
              <a:tr h="509041">
                <a:tc gridSpan="2">
                  <a:txBody>
                    <a:bodyPr/>
                    <a:lstStyle/>
                    <a:p>
                      <a:pPr marL="2743200" indent="-2743200" algn="ctr">
                        <a:tabLst>
                          <a:tab pos="2743200" algn="l"/>
                        </a:tabLst>
                      </a:pPr>
                      <a:r>
                        <a:rPr lang="en-US" sz="2000" dirty="0" smtClean="0"/>
                        <a:t>US MARKET NAMING</a:t>
                      </a:r>
                      <a:endParaRPr lang="en-US" sz="2000" dirty="0"/>
                    </a:p>
                  </a:txBody>
                  <a:tcPr anchor="ctr" anchorCtr="1"/>
                </a:tc>
                <a:tc hMerge="1">
                  <a:txBody>
                    <a:bodyPr/>
                    <a:lstStyle/>
                    <a:p>
                      <a:pPr algn="ctr"/>
                      <a:endParaRPr lang="en-US" dirty="0"/>
                    </a:p>
                  </a:txBody>
                  <a:tcPr/>
                </a:tc>
              </a:tr>
              <a:tr h="345246">
                <a:tc>
                  <a:txBody>
                    <a:bodyPr/>
                    <a:lstStyle/>
                    <a:p>
                      <a:pPr algn="ctr"/>
                      <a:r>
                        <a:rPr lang="en-US" b="1" dirty="0" smtClean="0">
                          <a:solidFill>
                            <a:schemeClr val="bg1"/>
                          </a:solidFill>
                        </a:rPr>
                        <a:t>LEVEL</a:t>
                      </a:r>
                      <a:endParaRPr lang="en-US" b="1" dirty="0">
                        <a:solidFill>
                          <a:schemeClr val="bg1"/>
                        </a:solidFill>
                      </a:endParaRPr>
                    </a:p>
                  </a:txBody>
                  <a:tcPr/>
                </a:tc>
                <a:tc>
                  <a:txBody>
                    <a:bodyPr/>
                    <a:lstStyle/>
                    <a:p>
                      <a:pPr algn="ctr"/>
                      <a:r>
                        <a:rPr lang="en-US" b="1" dirty="0" smtClean="0">
                          <a:solidFill>
                            <a:srgbClr val="FFFFFF"/>
                          </a:solidFill>
                        </a:rPr>
                        <a:t>NAMES</a:t>
                      </a:r>
                      <a:endParaRPr lang="en-US" b="1" dirty="0">
                        <a:solidFill>
                          <a:srgbClr val="FFFFFF"/>
                        </a:solidFill>
                      </a:endParaRPr>
                    </a:p>
                  </a:txBody>
                  <a:tcPr/>
                </a:tc>
              </a:tr>
              <a:tr h="604180">
                <a:tc>
                  <a:txBody>
                    <a:bodyPr/>
                    <a:lstStyle/>
                    <a:p>
                      <a:pPr algn="ctr"/>
                      <a:r>
                        <a:rPr lang="en-US" dirty="0" smtClean="0"/>
                        <a:t>Top, Highest</a:t>
                      </a:r>
                      <a:endParaRPr lang="en-US" dirty="0"/>
                    </a:p>
                  </a:txBody>
                  <a:tcPr anchor="ctr" anchorCtr="1"/>
                </a:tc>
                <a:tc>
                  <a:txBody>
                    <a:bodyPr/>
                    <a:lstStyle/>
                    <a:p>
                      <a:pPr algn="ctr"/>
                      <a:r>
                        <a:rPr lang="en-US" dirty="0" smtClean="0"/>
                        <a:t>Cloud</a:t>
                      </a:r>
                    </a:p>
                    <a:p>
                      <a:pPr algn="ctr"/>
                      <a:r>
                        <a:rPr lang="en-US" baseline="0" dirty="0" smtClean="0"/>
                        <a:t>Cloud Computing, Cloud Hosting</a:t>
                      </a:r>
                      <a:endParaRPr lang="en-US" dirty="0"/>
                    </a:p>
                  </a:txBody>
                  <a:tcPr/>
                </a:tc>
              </a:tr>
              <a:tr h="604180">
                <a:tc>
                  <a:txBody>
                    <a:bodyPr/>
                    <a:lstStyle/>
                    <a:p>
                      <a:pPr algn="ctr"/>
                      <a:r>
                        <a:rPr lang="en-US" dirty="0" smtClean="0"/>
                        <a:t>Mid</a:t>
                      </a:r>
                      <a:endParaRPr lang="en-US" dirty="0"/>
                    </a:p>
                  </a:txBody>
                  <a:tcPr anchor="ctr" anchorCtr="1"/>
                </a:tc>
                <a:tc>
                  <a:txBody>
                    <a:bodyPr/>
                    <a:lstStyle/>
                    <a:p>
                      <a:pPr algn="ctr"/>
                      <a:r>
                        <a:rPr lang="en-US" dirty="0" err="1" smtClean="0"/>
                        <a:t>IaaS</a:t>
                      </a:r>
                      <a:r>
                        <a:rPr lang="en-US" dirty="0" smtClean="0"/>
                        <a:t> </a:t>
                      </a:r>
                    </a:p>
                    <a:p>
                      <a:pPr algn="ctr"/>
                      <a:r>
                        <a:rPr lang="en-US" dirty="0" smtClean="0"/>
                        <a:t>Cloud</a:t>
                      </a:r>
                      <a:r>
                        <a:rPr lang="en-US" baseline="0" dirty="0" smtClean="0"/>
                        <a:t> Computing Infrastructure</a:t>
                      </a:r>
                      <a:endParaRPr lang="en-US" dirty="0"/>
                    </a:p>
                  </a:txBody>
                  <a:tcPr/>
                </a:tc>
              </a:tr>
              <a:tr h="863114">
                <a:tc>
                  <a:txBody>
                    <a:bodyPr/>
                    <a:lstStyle/>
                    <a:p>
                      <a:pPr algn="ctr"/>
                      <a:r>
                        <a:rPr lang="en-US" dirty="0" smtClean="0"/>
                        <a:t>Precise,</a:t>
                      </a:r>
                      <a:r>
                        <a:rPr lang="en-US" baseline="0" dirty="0" smtClean="0"/>
                        <a:t> Specific</a:t>
                      </a:r>
                      <a:endParaRPr lang="en-US" dirty="0"/>
                    </a:p>
                  </a:txBody>
                  <a:tcPr anchor="ctr" anchorCtr="1"/>
                </a:tc>
                <a:tc>
                  <a:txBody>
                    <a:bodyPr/>
                    <a:lstStyle/>
                    <a:p>
                      <a:pPr algn="ctr"/>
                      <a:r>
                        <a:rPr lang="en-US" dirty="0" smtClean="0"/>
                        <a:t>Public Compute Cloud </a:t>
                      </a:r>
                      <a:r>
                        <a:rPr lang="en-US" dirty="0" err="1" smtClean="0"/>
                        <a:t>Iaas</a:t>
                      </a:r>
                      <a:endParaRPr lang="en-US" dirty="0" smtClean="0"/>
                    </a:p>
                    <a:p>
                      <a:pPr algn="ctr"/>
                      <a:r>
                        <a:rPr lang="en-US" dirty="0" smtClean="0"/>
                        <a:t>Public Cloud </a:t>
                      </a:r>
                      <a:r>
                        <a:rPr lang="en-US" dirty="0" err="1" smtClean="0"/>
                        <a:t>IaaS</a:t>
                      </a:r>
                      <a:endParaRPr lang="en-US" dirty="0" smtClean="0"/>
                    </a:p>
                    <a:p>
                      <a:pPr algn="ctr"/>
                      <a:r>
                        <a:rPr lang="en-US" dirty="0" smtClean="0"/>
                        <a:t>Public Cloud Infrastructure as a Service</a:t>
                      </a:r>
                    </a:p>
                  </a:txBody>
                  <a:tcPr/>
                </a:tc>
              </a:tr>
            </a:tbl>
          </a:graphicData>
        </a:graphic>
      </p:graphicFrame>
      <p:graphicFrame>
        <p:nvGraphicFramePr>
          <p:cNvPr id="8" name="Content Placeholder 3"/>
          <p:cNvGraphicFramePr>
            <a:graphicFrameLocks/>
          </p:cNvGraphicFramePr>
          <p:nvPr/>
        </p:nvGraphicFramePr>
        <p:xfrm>
          <a:off x="774700" y="3947968"/>
          <a:ext cx="7745758" cy="2581447"/>
        </p:xfrm>
        <a:graphic>
          <a:graphicData uri="http://schemas.openxmlformats.org/drawingml/2006/table">
            <a:tbl>
              <a:tblPr firstRow="1" bandRow="1">
                <a:tableStyleId>{5C22544A-7EE6-4342-B048-85BDC9FD1C3A}</a:tableStyleId>
              </a:tblPr>
              <a:tblGrid>
                <a:gridCol w="7745758"/>
              </a:tblGrid>
              <a:tr h="539288">
                <a:tc>
                  <a:txBody>
                    <a:bodyPr/>
                    <a:lstStyle/>
                    <a:p>
                      <a:pPr marL="2743200" indent="-2743200" algn="ctr">
                        <a:tabLst>
                          <a:tab pos="2743200" algn="l"/>
                        </a:tabLst>
                      </a:pPr>
                      <a:r>
                        <a:rPr lang="en-US" sz="2000" dirty="0" smtClean="0"/>
                        <a:t>MARKET DEFINITION</a:t>
                      </a:r>
                      <a:endParaRPr lang="en-US" sz="2000" dirty="0"/>
                    </a:p>
                  </a:txBody>
                  <a:tcPr anchor="ctr" anchorCtr="1"/>
                </a:tc>
              </a:tr>
              <a:tr h="301011">
                <a:tc>
                  <a:txBody>
                    <a:bodyPr/>
                    <a:lstStyle/>
                    <a:p>
                      <a:pPr algn="l"/>
                      <a:r>
                        <a:rPr lang="en-US" sz="1600" b="0" dirty="0" smtClean="0">
                          <a:solidFill>
                            <a:schemeClr val="tx1"/>
                          </a:solidFill>
                        </a:rPr>
                        <a:t>“Cloud</a:t>
                      </a:r>
                      <a:r>
                        <a:rPr lang="en-US" sz="1600" b="0" baseline="0" dirty="0" smtClean="0">
                          <a:solidFill>
                            <a:schemeClr val="tx1"/>
                          </a:solidFill>
                        </a:rPr>
                        <a:t> Computing” or “The Cloud” in the US is a broadly used term, the definition of which is a developing, slightly moving target.  Current industry naming appears to be settling on, “cloud computing” as the broadest industry name comprised of the more specific market segments (arranged from broader IT functionality in the cloud to less):  </a:t>
                      </a:r>
                      <a:r>
                        <a:rPr lang="en-US" sz="1600" b="0" baseline="0" dirty="0" err="1" smtClean="0">
                          <a:solidFill>
                            <a:schemeClr val="tx1"/>
                          </a:solidFill>
                        </a:rPr>
                        <a:t>SaaS</a:t>
                      </a:r>
                      <a:r>
                        <a:rPr lang="en-US" sz="1600" b="0" baseline="0" dirty="0" smtClean="0">
                          <a:solidFill>
                            <a:schemeClr val="tx1"/>
                          </a:solidFill>
                        </a:rPr>
                        <a:t> (software), </a:t>
                      </a:r>
                      <a:r>
                        <a:rPr lang="en-US" sz="1600" b="0" baseline="0" dirty="0" err="1" smtClean="0">
                          <a:solidFill>
                            <a:schemeClr val="tx1"/>
                          </a:solidFill>
                        </a:rPr>
                        <a:t>PaaS</a:t>
                      </a:r>
                      <a:r>
                        <a:rPr lang="en-US" sz="1600" b="0" baseline="0" dirty="0" smtClean="0">
                          <a:solidFill>
                            <a:schemeClr val="tx1"/>
                          </a:solidFill>
                        </a:rPr>
                        <a:t> (platform), </a:t>
                      </a:r>
                      <a:r>
                        <a:rPr lang="en-US" sz="1600" b="0" baseline="0" dirty="0" err="1" smtClean="0">
                          <a:solidFill>
                            <a:schemeClr val="tx1"/>
                          </a:solidFill>
                        </a:rPr>
                        <a:t>Iaas</a:t>
                      </a:r>
                      <a:r>
                        <a:rPr lang="en-US" sz="1600" b="0" baseline="0" dirty="0" smtClean="0">
                          <a:solidFill>
                            <a:schemeClr val="tx1"/>
                          </a:solidFill>
                        </a:rPr>
                        <a:t> (infrastructure).  All cloud service offerings begin with </a:t>
                      </a:r>
                      <a:r>
                        <a:rPr lang="en-US" sz="1600" b="0" baseline="0" dirty="0" err="1" smtClean="0">
                          <a:solidFill>
                            <a:schemeClr val="tx1"/>
                          </a:solidFill>
                        </a:rPr>
                        <a:t>IaaS</a:t>
                      </a:r>
                      <a:r>
                        <a:rPr lang="en-US" sz="1600" b="0" baseline="0" dirty="0" smtClean="0">
                          <a:solidFill>
                            <a:schemeClr val="tx1"/>
                          </a:solidFill>
                        </a:rPr>
                        <a:t>.</a:t>
                      </a:r>
                    </a:p>
                    <a:p>
                      <a:pPr algn="l"/>
                      <a:endParaRPr lang="en-US" sz="1600" b="0" baseline="0" dirty="0" smtClean="0">
                        <a:solidFill>
                          <a:schemeClr val="tx1"/>
                        </a:solidFill>
                      </a:endParaRPr>
                    </a:p>
                    <a:p>
                      <a:pPr algn="l"/>
                      <a:r>
                        <a:rPr lang="en-US" sz="1600" b="0" baseline="0" dirty="0" err="1" smtClean="0">
                          <a:solidFill>
                            <a:schemeClr val="tx1"/>
                          </a:solidFill>
                        </a:rPr>
                        <a:t>IaaS</a:t>
                      </a:r>
                      <a:r>
                        <a:rPr lang="en-US" sz="1600" b="0" baseline="0" dirty="0" smtClean="0">
                          <a:solidFill>
                            <a:schemeClr val="tx1"/>
                          </a:solidFill>
                        </a:rPr>
                        <a:t> is the “computing” in cloud computing – on demand compute, storage, network in a shared ‘multitenant’ environment.</a:t>
                      </a:r>
                      <a:endParaRPr lang="en-US" sz="1600" b="0" dirty="0">
                        <a:solidFill>
                          <a:schemeClr val="tx1"/>
                        </a:solidFill>
                      </a:endParaRPr>
                    </a:p>
                  </a:txBody>
                  <a:tcPr/>
                </a:tc>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a:xfrm>
            <a:off x="330200" y="211138"/>
            <a:ext cx="8483600" cy="566121"/>
          </a:xfrm>
        </p:spPr>
        <p:txBody>
          <a:bodyPr>
            <a:normAutofit fontScale="90000"/>
          </a:bodyPr>
          <a:lstStyle/>
          <a:p>
            <a:r>
              <a:rPr lang="en-US" dirty="0" smtClean="0"/>
              <a:t>Cloud Industry Structure</a:t>
            </a:r>
            <a:endParaRPr lang="en-US" dirty="0"/>
          </a:p>
        </p:txBody>
      </p:sp>
      <p:pic>
        <p:nvPicPr>
          <p:cNvPr id="5" name="Picture 4"/>
          <p:cNvPicPr>
            <a:picLocks noChangeAspect="1"/>
          </p:cNvPicPr>
          <p:nvPr/>
        </p:nvPicPr>
        <p:blipFill>
          <a:blip r:embed="rId2"/>
          <a:stretch>
            <a:fillRect/>
          </a:stretch>
        </p:blipFill>
        <p:spPr>
          <a:xfrm>
            <a:off x="1557126" y="2252136"/>
            <a:ext cx="6316869" cy="4470400"/>
          </a:xfrm>
          <a:prstGeom prst="rect">
            <a:avLst/>
          </a:prstGeom>
        </p:spPr>
      </p:pic>
      <p:sp>
        <p:nvSpPr>
          <p:cNvPr id="6" name="TextBox 5"/>
          <p:cNvSpPr txBox="1"/>
          <p:nvPr/>
        </p:nvSpPr>
        <p:spPr>
          <a:xfrm>
            <a:off x="3526324" y="1748371"/>
            <a:ext cx="661767" cy="369332"/>
          </a:xfrm>
          <a:prstGeom prst="rect">
            <a:avLst/>
          </a:prstGeom>
          <a:noFill/>
        </p:spPr>
        <p:txBody>
          <a:bodyPr wrap="square" rtlCol="0">
            <a:spAutoFit/>
          </a:bodyPr>
          <a:lstStyle/>
          <a:p>
            <a:r>
              <a:rPr lang="en-US" dirty="0" err="1" smtClean="0"/>
              <a:t>IaaS</a:t>
            </a:r>
            <a:endParaRPr lang="en-US" dirty="0"/>
          </a:p>
        </p:txBody>
      </p:sp>
      <p:sp>
        <p:nvSpPr>
          <p:cNvPr id="7" name="TextBox 6"/>
          <p:cNvSpPr txBox="1"/>
          <p:nvPr/>
        </p:nvSpPr>
        <p:spPr>
          <a:xfrm>
            <a:off x="5004900" y="1748371"/>
            <a:ext cx="661767" cy="369332"/>
          </a:xfrm>
          <a:prstGeom prst="rect">
            <a:avLst/>
          </a:prstGeom>
          <a:noFill/>
        </p:spPr>
        <p:txBody>
          <a:bodyPr wrap="square" rtlCol="0">
            <a:spAutoFit/>
          </a:bodyPr>
          <a:lstStyle/>
          <a:p>
            <a:r>
              <a:rPr lang="en-US" dirty="0" err="1" smtClean="0"/>
              <a:t>PaaS</a:t>
            </a:r>
            <a:endParaRPr lang="en-US" dirty="0"/>
          </a:p>
        </p:txBody>
      </p:sp>
      <p:sp>
        <p:nvSpPr>
          <p:cNvPr id="8" name="TextBox 7"/>
          <p:cNvSpPr txBox="1"/>
          <p:nvPr/>
        </p:nvSpPr>
        <p:spPr>
          <a:xfrm>
            <a:off x="1834725" y="1751881"/>
            <a:ext cx="877649" cy="369332"/>
          </a:xfrm>
          <a:prstGeom prst="rect">
            <a:avLst/>
          </a:prstGeom>
          <a:noFill/>
        </p:spPr>
        <p:txBody>
          <a:bodyPr wrap="square" rtlCol="0">
            <a:spAutoFit/>
          </a:bodyPr>
          <a:lstStyle/>
          <a:p>
            <a:r>
              <a:rPr lang="en-US" dirty="0" err="1" smtClean="0"/>
              <a:t>Tradtl</a:t>
            </a:r>
            <a:endParaRPr lang="en-US" dirty="0"/>
          </a:p>
        </p:txBody>
      </p:sp>
      <p:sp>
        <p:nvSpPr>
          <p:cNvPr id="9" name="TextBox 8"/>
          <p:cNvSpPr txBox="1"/>
          <p:nvPr/>
        </p:nvSpPr>
        <p:spPr>
          <a:xfrm>
            <a:off x="6596491" y="1748371"/>
            <a:ext cx="661767" cy="369332"/>
          </a:xfrm>
          <a:prstGeom prst="rect">
            <a:avLst/>
          </a:prstGeom>
          <a:noFill/>
        </p:spPr>
        <p:txBody>
          <a:bodyPr wrap="square" rtlCol="0">
            <a:spAutoFit/>
          </a:bodyPr>
          <a:lstStyle/>
          <a:p>
            <a:r>
              <a:rPr lang="en-US" dirty="0" err="1" smtClean="0"/>
              <a:t>SaaS</a:t>
            </a:r>
            <a:endParaRPr lang="en-US" dirty="0"/>
          </a:p>
        </p:txBody>
      </p:sp>
      <p:pic>
        <p:nvPicPr>
          <p:cNvPr id="10" name="Picture 9"/>
          <p:cNvPicPr>
            <a:picLocks noChangeAspect="1"/>
          </p:cNvPicPr>
          <p:nvPr/>
        </p:nvPicPr>
        <p:blipFill>
          <a:blip r:embed="rId3"/>
          <a:stretch>
            <a:fillRect/>
          </a:stretch>
        </p:blipFill>
        <p:spPr>
          <a:xfrm>
            <a:off x="2532708" y="854126"/>
            <a:ext cx="2581229" cy="623653"/>
          </a:xfrm>
          <a:prstGeom prst="rect">
            <a:avLst/>
          </a:prstGeom>
        </p:spPr>
      </p:pic>
      <p:cxnSp>
        <p:nvCxnSpPr>
          <p:cNvPr id="16" name="Straight Arrow Connector 15"/>
          <p:cNvCxnSpPr/>
          <p:nvPr/>
        </p:nvCxnSpPr>
        <p:spPr>
          <a:xfrm rot="16200000" flipH="1">
            <a:off x="3637412" y="1650368"/>
            <a:ext cx="357879" cy="127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47638"/>
            <a:ext cx="8229600" cy="715962"/>
          </a:xfrm>
        </p:spPr>
        <p:txBody>
          <a:bodyPr>
            <a:normAutofit fontScale="90000"/>
          </a:bodyPr>
          <a:lstStyle/>
          <a:p>
            <a:r>
              <a:rPr lang="en-US" dirty="0" smtClean="0"/>
              <a:t>2011 US Market Summary-Gartner</a:t>
            </a:r>
            <a:endParaRPr lang="en-US" dirty="0"/>
          </a:p>
        </p:txBody>
      </p:sp>
      <p:pic>
        <p:nvPicPr>
          <p:cNvPr id="5" name="Picture 4"/>
          <p:cNvPicPr>
            <a:picLocks noChangeAspect="1"/>
          </p:cNvPicPr>
          <p:nvPr/>
        </p:nvPicPr>
        <p:blipFill>
          <a:blip r:embed="rId2"/>
          <a:stretch>
            <a:fillRect/>
          </a:stretch>
        </p:blipFill>
        <p:spPr>
          <a:xfrm>
            <a:off x="768350" y="990600"/>
            <a:ext cx="5175250" cy="837898"/>
          </a:xfrm>
          <a:prstGeom prst="rect">
            <a:avLst/>
          </a:prstGeom>
        </p:spPr>
      </p:pic>
      <p:pic>
        <p:nvPicPr>
          <p:cNvPr id="6" name="Picture 5"/>
          <p:cNvPicPr>
            <a:picLocks noChangeAspect="1"/>
          </p:cNvPicPr>
          <p:nvPr/>
        </p:nvPicPr>
        <p:blipFill>
          <a:blip r:embed="rId3"/>
          <a:stretch>
            <a:fillRect/>
          </a:stretch>
        </p:blipFill>
        <p:spPr>
          <a:xfrm>
            <a:off x="6197600" y="1452695"/>
            <a:ext cx="2589770" cy="375803"/>
          </a:xfrm>
          <a:prstGeom prst="rect">
            <a:avLst/>
          </a:prstGeom>
        </p:spPr>
      </p:pic>
      <p:pic>
        <p:nvPicPr>
          <p:cNvPr id="7" name="Picture 6"/>
          <p:cNvPicPr>
            <a:picLocks noChangeAspect="1"/>
          </p:cNvPicPr>
          <p:nvPr/>
        </p:nvPicPr>
        <p:blipFill>
          <a:blip r:embed="rId4"/>
          <a:stretch>
            <a:fillRect/>
          </a:stretch>
        </p:blipFill>
        <p:spPr>
          <a:xfrm>
            <a:off x="799070" y="2083018"/>
            <a:ext cx="7264400" cy="1531221"/>
          </a:xfrm>
          <a:prstGeom prst="rect">
            <a:avLst/>
          </a:prstGeom>
        </p:spPr>
      </p:pic>
      <p:pic>
        <p:nvPicPr>
          <p:cNvPr id="9" name="Picture 8"/>
          <p:cNvPicPr>
            <a:picLocks noChangeAspect="1"/>
          </p:cNvPicPr>
          <p:nvPr/>
        </p:nvPicPr>
        <p:blipFill>
          <a:blip r:embed="rId5"/>
          <a:stretch>
            <a:fillRect/>
          </a:stretch>
        </p:blipFill>
        <p:spPr>
          <a:xfrm>
            <a:off x="736600" y="3765549"/>
            <a:ext cx="7288770" cy="2724879"/>
          </a:xfrm>
          <a:prstGeom prst="rect">
            <a:avLst/>
          </a:prstGeom>
        </p:spPr>
      </p:pic>
      <p:sp>
        <p:nvSpPr>
          <p:cNvPr id="11" name="Rectangle 10"/>
          <p:cNvSpPr/>
          <p:nvPr/>
        </p:nvSpPr>
        <p:spPr>
          <a:xfrm>
            <a:off x="4127500" y="2895600"/>
            <a:ext cx="3263900" cy="228382"/>
          </a:xfrm>
          <a:prstGeom prst="rect">
            <a:avLst/>
          </a:prstGeom>
          <a:solidFill>
            <a:srgbClr val="FFFF00">
              <a:alpha val="4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863600" y="2667218"/>
            <a:ext cx="4140200" cy="228382"/>
          </a:xfrm>
          <a:prstGeom prst="rect">
            <a:avLst/>
          </a:prstGeom>
          <a:solidFill>
            <a:srgbClr val="FFFF00">
              <a:alpha val="4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p:cNvSpPr/>
          <p:nvPr/>
        </p:nvSpPr>
        <p:spPr>
          <a:xfrm>
            <a:off x="850900" y="3124091"/>
            <a:ext cx="2463800" cy="228382"/>
          </a:xfrm>
          <a:prstGeom prst="rect">
            <a:avLst/>
          </a:prstGeom>
          <a:solidFill>
            <a:srgbClr val="FFFF00">
              <a:alpha val="4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p:nvPr/>
        </p:nvSpPr>
        <p:spPr>
          <a:xfrm>
            <a:off x="7429500" y="2895600"/>
            <a:ext cx="558800" cy="228382"/>
          </a:xfrm>
          <a:prstGeom prst="rect">
            <a:avLst/>
          </a:prstGeom>
          <a:solidFill>
            <a:srgbClr val="FFFF00">
              <a:alpha val="4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Rectangle 15"/>
          <p:cNvSpPr/>
          <p:nvPr/>
        </p:nvSpPr>
        <p:spPr>
          <a:xfrm>
            <a:off x="2844800" y="4330918"/>
            <a:ext cx="1562100" cy="228382"/>
          </a:xfrm>
          <a:prstGeom prst="rect">
            <a:avLst/>
          </a:prstGeom>
          <a:solidFill>
            <a:srgbClr val="FFFF00">
              <a:alpha val="4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Rectangle 16"/>
          <p:cNvSpPr/>
          <p:nvPr/>
        </p:nvSpPr>
        <p:spPr>
          <a:xfrm>
            <a:off x="799070" y="4559300"/>
            <a:ext cx="4560330" cy="228382"/>
          </a:xfrm>
          <a:prstGeom prst="rect">
            <a:avLst/>
          </a:prstGeom>
          <a:solidFill>
            <a:srgbClr val="FFFF00">
              <a:alpha val="4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Rectangle 18"/>
          <p:cNvSpPr/>
          <p:nvPr/>
        </p:nvSpPr>
        <p:spPr>
          <a:xfrm>
            <a:off x="2844800" y="4965918"/>
            <a:ext cx="5143500" cy="228382"/>
          </a:xfrm>
          <a:prstGeom prst="rect">
            <a:avLst/>
          </a:prstGeom>
          <a:solidFill>
            <a:srgbClr val="FFFF00">
              <a:alpha val="4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Rectangle 19"/>
          <p:cNvSpPr/>
          <p:nvPr/>
        </p:nvSpPr>
        <p:spPr>
          <a:xfrm>
            <a:off x="768350" y="5194300"/>
            <a:ext cx="7257020" cy="228382"/>
          </a:xfrm>
          <a:prstGeom prst="rect">
            <a:avLst/>
          </a:prstGeom>
          <a:solidFill>
            <a:srgbClr val="FFFF00">
              <a:alpha val="4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Rectangle 20"/>
          <p:cNvSpPr/>
          <p:nvPr/>
        </p:nvSpPr>
        <p:spPr>
          <a:xfrm>
            <a:off x="773670" y="6045418"/>
            <a:ext cx="2541030" cy="228382"/>
          </a:xfrm>
          <a:prstGeom prst="rect">
            <a:avLst/>
          </a:prstGeom>
          <a:solidFill>
            <a:srgbClr val="FFFF00">
              <a:alpha val="4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Rectangle 21"/>
          <p:cNvSpPr/>
          <p:nvPr/>
        </p:nvSpPr>
        <p:spPr>
          <a:xfrm>
            <a:off x="3695700" y="6045418"/>
            <a:ext cx="3695700" cy="228382"/>
          </a:xfrm>
          <a:prstGeom prst="rect">
            <a:avLst/>
          </a:prstGeom>
          <a:solidFill>
            <a:srgbClr val="FFFF00">
              <a:alpha val="4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Rectangle 22"/>
          <p:cNvSpPr/>
          <p:nvPr/>
        </p:nvSpPr>
        <p:spPr>
          <a:xfrm>
            <a:off x="2108200" y="5384691"/>
            <a:ext cx="1866900" cy="228382"/>
          </a:xfrm>
          <a:prstGeom prst="rect">
            <a:avLst/>
          </a:prstGeom>
          <a:solidFill>
            <a:srgbClr val="FFFF00">
              <a:alpha val="4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Rectangle 23"/>
          <p:cNvSpPr/>
          <p:nvPr/>
        </p:nvSpPr>
        <p:spPr>
          <a:xfrm>
            <a:off x="4425950" y="5397282"/>
            <a:ext cx="1250950" cy="215791"/>
          </a:xfrm>
          <a:prstGeom prst="rect">
            <a:avLst/>
          </a:prstGeom>
          <a:solidFill>
            <a:srgbClr val="FFFF00">
              <a:alpha val="4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Rectangle 24"/>
          <p:cNvSpPr/>
          <p:nvPr/>
        </p:nvSpPr>
        <p:spPr>
          <a:xfrm>
            <a:off x="6083300" y="5409982"/>
            <a:ext cx="1905000" cy="203091"/>
          </a:xfrm>
          <a:prstGeom prst="rect">
            <a:avLst/>
          </a:prstGeom>
          <a:solidFill>
            <a:srgbClr val="FFFF00">
              <a:alpha val="4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Rectangle 25"/>
          <p:cNvSpPr/>
          <p:nvPr/>
        </p:nvSpPr>
        <p:spPr>
          <a:xfrm>
            <a:off x="787400" y="5613073"/>
            <a:ext cx="1943100" cy="228382"/>
          </a:xfrm>
          <a:prstGeom prst="rect">
            <a:avLst/>
          </a:prstGeom>
          <a:solidFill>
            <a:srgbClr val="FFFF00">
              <a:alpha val="4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Rectangle 26"/>
          <p:cNvSpPr/>
          <p:nvPr/>
        </p:nvSpPr>
        <p:spPr>
          <a:xfrm>
            <a:off x="799070" y="5817036"/>
            <a:ext cx="4877830" cy="228382"/>
          </a:xfrm>
          <a:prstGeom prst="rect">
            <a:avLst/>
          </a:prstGeom>
          <a:solidFill>
            <a:srgbClr val="FFFF00">
              <a:alpha val="4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5514</TotalTime>
  <Words>2151</Words>
  <Application>Microsoft Macintosh PowerPoint</Application>
  <PresentationFormat>On-screen Show (4:3)</PresentationFormat>
  <Paragraphs>272</Paragraphs>
  <Slides>26</Slides>
  <Notes>0</Notes>
  <HiddenSlides>0</HiddenSlides>
  <MMClips>0</MMClips>
  <ScaleCrop>false</ScaleCrop>
  <HeadingPairs>
    <vt:vector size="4" baseType="variant">
      <vt:variant>
        <vt:lpstr>Design Template</vt:lpstr>
      </vt:variant>
      <vt:variant>
        <vt:i4>1</vt:i4>
      </vt:variant>
      <vt:variant>
        <vt:lpstr>Slide Titles</vt:lpstr>
      </vt:variant>
      <vt:variant>
        <vt:i4>26</vt:i4>
      </vt:variant>
    </vt:vector>
  </HeadingPairs>
  <TitlesOfParts>
    <vt:vector size="27" baseType="lpstr">
      <vt:lpstr>Office Theme</vt:lpstr>
      <vt:lpstr>Slide 1</vt:lpstr>
      <vt:lpstr>Contents</vt:lpstr>
      <vt:lpstr>ProfitBricks US Market Launch Advertising</vt:lpstr>
      <vt:lpstr>PB History</vt:lpstr>
      <vt:lpstr>PB Vision &amp; Mission (as on Web)</vt:lpstr>
      <vt:lpstr>ProfitBricks Mission Statement</vt:lpstr>
      <vt:lpstr>US Market – Name &amp; Definition</vt:lpstr>
      <vt:lpstr>Cloud Industry Structure</vt:lpstr>
      <vt:lpstr>2011 US Market Summary-Gartner</vt:lpstr>
      <vt:lpstr>Market Use Cases - Today</vt:lpstr>
      <vt:lpstr>2010 US Market Summary-Gartner “A little History” – Context for fast evolving market</vt:lpstr>
      <vt:lpstr>2010 US Market Summary-Gartner (cont.) “A little History” – Context for fast evolving market</vt:lpstr>
      <vt:lpstr>US Market Competitive Landscape Gartner Magic Quadrants ‘10 &amp; ‘11</vt:lpstr>
      <vt:lpstr>US Launch Markets</vt:lpstr>
      <vt:lpstr>Target Audience &amp; Personas</vt:lpstr>
      <vt:lpstr>ProfitBricks Primary Value Propositions</vt:lpstr>
      <vt:lpstr>Messaging Hook Concepts - Differentiators</vt:lpstr>
      <vt:lpstr>European Market Launch Print Adv</vt:lpstr>
      <vt:lpstr>European Print Adv Translation</vt:lpstr>
      <vt:lpstr>Advertising/Communications Priority</vt:lpstr>
      <vt:lpstr>Competitive Messaging</vt:lpstr>
      <vt:lpstr>Competitor USPs – Websites (4-25-12)</vt:lpstr>
      <vt:lpstr>Competitive Brand Logos</vt:lpstr>
      <vt:lpstr>Competitive Brand Taglines</vt:lpstr>
      <vt:lpstr>Competitor Webpage Header Messaging (4-25-12)</vt:lpstr>
      <vt:lpstr>END</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ProfitBricks</dc:title>
  <dc:creator>Scott Brazina</dc:creator>
  <cp:lastModifiedBy>Scott Brazina</cp:lastModifiedBy>
  <cp:revision>371</cp:revision>
  <cp:lastPrinted>2012-06-07T11:52:47Z</cp:lastPrinted>
  <dcterms:created xsi:type="dcterms:W3CDTF">2012-06-09T19:08:40Z</dcterms:created>
  <dcterms:modified xsi:type="dcterms:W3CDTF">2012-06-09T20:04:51Z</dcterms:modified>
</cp:coreProperties>
</file>